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10287000" cx="18288000"/>
  <p:notesSz cx="6858000" cy="9144000"/>
  <p:embeddedFontLst>
    <p:embeddedFont>
      <p:font typeface="Inter SemiBold"/>
      <p:regular r:id="rId42"/>
      <p:bold r:id="rId43"/>
      <p:italic r:id="rId44"/>
      <p:boldItalic r:id="rId45"/>
    </p:embeddedFont>
    <p:embeddedFont>
      <p:font typeface="Inter"/>
      <p:bold r:id="rId46"/>
      <p:boldItalic r:id="rId47"/>
    </p:embeddedFont>
    <p:embeddedFont>
      <p:font typeface="Noto Sans"/>
      <p:bold r:id="rId48"/>
      <p:boldItalic r:id="rId49"/>
    </p:embeddedFont>
    <p:embeddedFont>
      <p:font typeface="Open Sans SemiBold"/>
      <p:regular r:id="rId50"/>
      <p:bold r:id="rId51"/>
      <p:italic r:id="rId52"/>
      <p:boldItalic r:id="rId53"/>
    </p:embeddedFont>
    <p:embeddedFont>
      <p:font typeface="Open Sans ExtraBold"/>
      <p:bold r:id="rId54"/>
      <p:boldItalic r:id="rId55"/>
    </p:embeddedFont>
    <p:embeddedFont>
      <p:font typeface="Open Sans Medium"/>
      <p:regular r:id="rId56"/>
      <p:bold r:id="rId57"/>
      <p:italic r:id="rId58"/>
      <p:boldItalic r:id="rId59"/>
    </p:embeddedFont>
    <p:embeddedFont>
      <p:font typeface="Bricolage Grotesque"/>
      <p:bold r:id="rId60"/>
    </p:embeddedFont>
    <p:embeddedFont>
      <p:font typeface="Calistoga"/>
      <p:regular r:id="rId61"/>
    </p:embeddedFont>
    <p:embeddedFont>
      <p:font typeface="Open Sans"/>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4" roundtripDataSignature="AMtx7mgewwA+9h1nBottqlP2Hve7CiM7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30E593-2885-44B8-9D39-A8A4E684981F}">
  <a:tblStyle styleId="{6D30E593-2885-44B8-9D39-A8A4E684981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InterSemiBold-regular.fntdata"/><Relationship Id="rId41" Type="http://schemas.openxmlformats.org/officeDocument/2006/relationships/slide" Target="slides/slide35.xml"/><Relationship Id="rId44" Type="http://schemas.openxmlformats.org/officeDocument/2006/relationships/font" Target="fonts/InterSemiBold-italic.fntdata"/><Relationship Id="rId43" Type="http://schemas.openxmlformats.org/officeDocument/2006/relationships/font" Target="fonts/InterSemiBold-bold.fntdata"/><Relationship Id="rId46" Type="http://schemas.openxmlformats.org/officeDocument/2006/relationships/font" Target="fonts/Inter-bold.fntdata"/><Relationship Id="rId45" Type="http://schemas.openxmlformats.org/officeDocument/2006/relationships/font" Target="fonts/Inter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otoSans-bold.fntdata"/><Relationship Id="rId47" Type="http://schemas.openxmlformats.org/officeDocument/2006/relationships/font" Target="fonts/Inter-boldItalic.fntdata"/><Relationship Id="rId49" Type="http://schemas.openxmlformats.org/officeDocument/2006/relationships/font" Target="fonts/Noto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fntdata"/><Relationship Id="rId61" Type="http://schemas.openxmlformats.org/officeDocument/2006/relationships/font" Target="fonts/Calistoga-regular.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ricolageGrotesque-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bold.fntdata"/><Relationship Id="rId50" Type="http://schemas.openxmlformats.org/officeDocument/2006/relationships/font" Target="fonts/OpenSansSemiBold-regular.fntdata"/><Relationship Id="rId53" Type="http://schemas.openxmlformats.org/officeDocument/2006/relationships/font" Target="fonts/OpenSansSemiBold-boldItalic.fntdata"/><Relationship Id="rId52" Type="http://schemas.openxmlformats.org/officeDocument/2006/relationships/font" Target="fonts/OpenSansSemiBold-italic.fntdata"/><Relationship Id="rId11" Type="http://schemas.openxmlformats.org/officeDocument/2006/relationships/slide" Target="slides/slide5.xml"/><Relationship Id="rId55" Type="http://schemas.openxmlformats.org/officeDocument/2006/relationships/font" Target="fonts/OpenSansExtraBold-boldItalic.fntdata"/><Relationship Id="rId10" Type="http://schemas.openxmlformats.org/officeDocument/2006/relationships/slide" Target="slides/slide4.xml"/><Relationship Id="rId54" Type="http://schemas.openxmlformats.org/officeDocument/2006/relationships/font" Target="fonts/OpenSansExtraBold-bold.fntdata"/><Relationship Id="rId13" Type="http://schemas.openxmlformats.org/officeDocument/2006/relationships/slide" Target="slides/slide7.xml"/><Relationship Id="rId57" Type="http://schemas.openxmlformats.org/officeDocument/2006/relationships/font" Target="fonts/OpenSansMedium-bold.fntdata"/><Relationship Id="rId12" Type="http://schemas.openxmlformats.org/officeDocument/2006/relationships/slide" Target="slides/slide6.xml"/><Relationship Id="rId56" Type="http://schemas.openxmlformats.org/officeDocument/2006/relationships/font" Target="fonts/OpenSansMedium-regular.fntdata"/><Relationship Id="rId15" Type="http://schemas.openxmlformats.org/officeDocument/2006/relationships/slide" Target="slides/slide9.xml"/><Relationship Id="rId59" Type="http://schemas.openxmlformats.org/officeDocument/2006/relationships/font" Target="fonts/OpenSansMedium-boldItalic.fntdata"/><Relationship Id="rId14" Type="http://schemas.openxmlformats.org/officeDocument/2006/relationships/slide" Target="slides/slide8.xml"/><Relationship Id="rId58" Type="http://schemas.openxmlformats.org/officeDocument/2006/relationships/font" Target="fonts/OpenSans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5"/>
          <p:cNvSpPr/>
          <p:nvPr>
            <p:ph idx="2" type="pic"/>
          </p:nvPr>
        </p:nvSpPr>
        <p:spPr>
          <a:xfrm>
            <a:off x="1792288" y="612775"/>
            <a:ext cx="5486400" cy="4114800"/>
          </a:xfrm>
          <a:prstGeom prst="rect">
            <a:avLst/>
          </a:prstGeom>
          <a:noFill/>
          <a:ln>
            <a:noFill/>
          </a:ln>
        </p:spPr>
      </p:sp>
      <p:sp>
        <p:nvSpPr>
          <p:cNvPr id="64" name="Google Shape;64;p4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9.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9.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2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2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gif"/><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gif"/><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gif"/><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59.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57.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9.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cxnSp>
        <p:nvCxnSpPr>
          <p:cNvPr id="84" name="Google Shape;84;p1"/>
          <p:cNvCxnSpPr/>
          <p:nvPr/>
        </p:nvCxnSpPr>
        <p:spPr>
          <a:xfrm>
            <a:off x="1028700" y="4930634"/>
            <a:ext cx="16138684" cy="0"/>
          </a:xfrm>
          <a:prstGeom prst="straightConnector1">
            <a:avLst/>
          </a:prstGeom>
          <a:noFill/>
          <a:ln cap="flat" cmpd="sng" w="38100">
            <a:solidFill>
              <a:srgbClr val="6791B7"/>
            </a:solidFill>
            <a:prstDash val="solid"/>
            <a:round/>
            <a:headEnd len="sm" w="sm" type="none"/>
            <a:tailEnd len="sm" w="sm" type="none"/>
          </a:ln>
        </p:spPr>
      </p:cxnSp>
      <p:sp>
        <p:nvSpPr>
          <p:cNvPr id="85" name="Google Shape;85;p1"/>
          <p:cNvSpPr/>
          <p:nvPr/>
        </p:nvSpPr>
        <p:spPr>
          <a:xfrm>
            <a:off x="10112534" y="4143475"/>
            <a:ext cx="6798392" cy="5921243"/>
          </a:xfrm>
          <a:custGeom>
            <a:rect b="b" l="l" r="r" t="t"/>
            <a:pathLst>
              <a:path extrusionOk="0" h="5921243" w="6798392">
                <a:moveTo>
                  <a:pt x="0" y="0"/>
                </a:moveTo>
                <a:lnTo>
                  <a:pt x="6798393" y="0"/>
                </a:lnTo>
                <a:lnTo>
                  <a:pt x="6798393" y="5921243"/>
                </a:lnTo>
                <a:lnTo>
                  <a:pt x="0" y="5921243"/>
                </a:lnTo>
                <a:lnTo>
                  <a:pt x="0" y="0"/>
                </a:lnTo>
                <a:close/>
              </a:path>
            </a:pathLst>
          </a:custGeom>
          <a:blipFill rotWithShape="1">
            <a:blip r:embed="rId3">
              <a:alphaModFix/>
            </a:blip>
            <a:stretch>
              <a:fillRect b="-7952" l="0" r="-951" t="-7950"/>
            </a:stretch>
          </a:blipFill>
          <a:ln>
            <a:noFill/>
          </a:ln>
        </p:spPr>
      </p:sp>
      <p:grpSp>
        <p:nvGrpSpPr>
          <p:cNvPr id="86" name="Google Shape;86;p1"/>
          <p:cNvGrpSpPr/>
          <p:nvPr/>
        </p:nvGrpSpPr>
        <p:grpSpPr>
          <a:xfrm>
            <a:off x="2878970" y="5505691"/>
            <a:ext cx="9151475" cy="1076283"/>
            <a:chOff x="0" y="-57150"/>
            <a:chExt cx="12201967" cy="1435043"/>
          </a:xfrm>
        </p:grpSpPr>
        <p:grpSp>
          <p:nvGrpSpPr>
            <p:cNvPr id="87" name="Google Shape;87;p1"/>
            <p:cNvGrpSpPr/>
            <p:nvPr/>
          </p:nvGrpSpPr>
          <p:grpSpPr>
            <a:xfrm>
              <a:off x="0" y="151134"/>
              <a:ext cx="313843" cy="313843"/>
              <a:chOff x="0" y="0"/>
              <a:chExt cx="812800" cy="812800"/>
            </a:xfrm>
          </p:grpSpPr>
          <p:sp>
            <p:nvSpPr>
              <p:cNvPr id="88" name="Google Shape;88;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79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1"/>
            <p:cNvSpPr txBox="1"/>
            <p:nvPr/>
          </p:nvSpPr>
          <p:spPr>
            <a:xfrm>
              <a:off x="481472" y="-57150"/>
              <a:ext cx="11720495" cy="69807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200" u="none" cap="none" strike="noStrike">
                  <a:solidFill>
                    <a:srgbClr val="023F90"/>
                  </a:solidFill>
                  <a:latin typeface="Open Sans"/>
                  <a:ea typeface="Open Sans"/>
                  <a:cs typeface="Open Sans"/>
                  <a:sym typeface="Open Sans"/>
                </a:rPr>
                <a:t>Thành viên nhóm:</a:t>
              </a:r>
              <a:endParaRPr/>
            </a:p>
          </p:txBody>
        </p:sp>
        <p:sp>
          <p:nvSpPr>
            <p:cNvPr id="91" name="Google Shape;91;p1"/>
            <p:cNvSpPr txBox="1"/>
            <p:nvPr/>
          </p:nvSpPr>
          <p:spPr>
            <a:xfrm>
              <a:off x="481472" y="711143"/>
              <a:ext cx="11720495" cy="666750"/>
            </a:xfrm>
            <a:prstGeom prst="rect">
              <a:avLst/>
            </a:prstGeom>
            <a:noFill/>
            <a:ln>
              <a:noFill/>
            </a:ln>
          </p:spPr>
          <p:txBody>
            <a:bodyPr anchorCtr="0" anchor="t" bIns="0" lIns="0" spcFirstLastPara="1" rIns="0" wrap="square" tIns="0">
              <a:spAutoFit/>
            </a:bodyPr>
            <a:lstStyle/>
            <a:p>
              <a:pPr indent="0" lvl="0" marL="0" marR="0" rtl="0" algn="l">
                <a:lnSpc>
                  <a:spcPct val="2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 name="Google Shape;92;p1"/>
          <p:cNvSpPr txBox="1"/>
          <p:nvPr/>
        </p:nvSpPr>
        <p:spPr>
          <a:xfrm>
            <a:off x="764332" y="1366317"/>
            <a:ext cx="16759336" cy="324992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300" u="none" cap="none" strike="noStrike">
                <a:solidFill>
                  <a:srgbClr val="023F90"/>
                </a:solidFill>
                <a:latin typeface="Calistoga"/>
                <a:ea typeface="Calistoga"/>
                <a:cs typeface="Calistoga"/>
                <a:sym typeface="Calistoga"/>
              </a:rPr>
              <a:t>QUẢN LÝ TRUNG TÂM </a:t>
            </a:r>
            <a:endParaRPr/>
          </a:p>
          <a:p>
            <a:pPr indent="0" lvl="0" marL="0" marR="0" rtl="0" algn="ctr">
              <a:lnSpc>
                <a:spcPct val="140000"/>
              </a:lnSpc>
              <a:spcBef>
                <a:spcPts val="0"/>
              </a:spcBef>
              <a:spcAft>
                <a:spcPts val="0"/>
              </a:spcAft>
              <a:buNone/>
            </a:pPr>
            <a:r>
              <a:rPr b="0" i="0" lang="en-US" sz="9300" u="none" cap="none" strike="noStrike">
                <a:solidFill>
                  <a:srgbClr val="023F90"/>
                </a:solidFill>
                <a:latin typeface="Calistoga"/>
                <a:ea typeface="Calistoga"/>
                <a:cs typeface="Calistoga"/>
                <a:sym typeface="Calistoga"/>
              </a:rPr>
              <a:t>DẠY THÊM</a:t>
            </a:r>
            <a:endParaRPr/>
          </a:p>
        </p:txBody>
      </p:sp>
      <p:sp>
        <p:nvSpPr>
          <p:cNvPr id="93" name="Google Shape;93;p1"/>
          <p:cNvSpPr txBox="1"/>
          <p:nvPr/>
        </p:nvSpPr>
        <p:spPr>
          <a:xfrm>
            <a:off x="3343280" y="6183511"/>
            <a:ext cx="9151475" cy="2771523"/>
          </a:xfrm>
          <a:prstGeom prst="rect">
            <a:avLst/>
          </a:prstGeom>
          <a:noFill/>
          <a:ln>
            <a:noFill/>
          </a:ln>
        </p:spPr>
        <p:txBody>
          <a:bodyPr anchorCtr="0" anchor="t" bIns="0" lIns="0" spcFirstLastPara="1" rIns="0" wrap="square" tIns="0">
            <a:spAutoFit/>
          </a:bodyPr>
          <a:lstStyle/>
          <a:p>
            <a:pPr indent="-280666" lvl="1" marL="561334" marR="0" rtl="0" algn="l">
              <a:lnSpc>
                <a:spcPct val="172027"/>
              </a:lnSpc>
              <a:spcBef>
                <a:spcPts val="0"/>
              </a:spcBef>
              <a:spcAft>
                <a:spcPts val="0"/>
              </a:spcAft>
              <a:buClr>
                <a:srgbClr val="02357A"/>
              </a:buClr>
              <a:buSzPts val="2599"/>
              <a:buFont typeface="Arial"/>
              <a:buChar char="•"/>
            </a:pPr>
            <a:r>
              <a:rPr b="1" i="0" lang="en-US" sz="2599" u="none" cap="none" strike="noStrike">
                <a:solidFill>
                  <a:srgbClr val="02357A"/>
                </a:solidFill>
                <a:latin typeface="Open Sans SemiBold"/>
                <a:ea typeface="Open Sans SemiBold"/>
                <a:cs typeface="Open Sans SemiBold"/>
                <a:sym typeface="Open Sans SemiBold"/>
              </a:rPr>
              <a:t>Nguyễn Anh Thư</a:t>
            </a:r>
            <a:endParaRPr/>
          </a:p>
          <a:p>
            <a:pPr indent="-280666" lvl="1" marL="561334" marR="0" rtl="0" algn="l">
              <a:lnSpc>
                <a:spcPct val="172027"/>
              </a:lnSpc>
              <a:spcBef>
                <a:spcPts val="0"/>
              </a:spcBef>
              <a:spcAft>
                <a:spcPts val="0"/>
              </a:spcAft>
              <a:buClr>
                <a:srgbClr val="02357A"/>
              </a:buClr>
              <a:buSzPts val="2599"/>
              <a:buFont typeface="Arial"/>
              <a:buChar char="•"/>
            </a:pPr>
            <a:r>
              <a:rPr b="1" i="0" lang="en-US" sz="2599" u="none" cap="none" strike="noStrike">
                <a:solidFill>
                  <a:srgbClr val="02357A"/>
                </a:solidFill>
                <a:latin typeface="Open Sans SemiBold"/>
                <a:ea typeface="Open Sans SemiBold"/>
                <a:cs typeface="Open Sans SemiBold"/>
                <a:sym typeface="Open Sans SemiBold"/>
              </a:rPr>
              <a:t>Doãn Diệu Diễm</a:t>
            </a:r>
            <a:endParaRPr/>
          </a:p>
          <a:p>
            <a:pPr indent="-280666" lvl="1" marL="561334" marR="0" rtl="0" algn="l">
              <a:lnSpc>
                <a:spcPct val="172027"/>
              </a:lnSpc>
              <a:spcBef>
                <a:spcPts val="0"/>
              </a:spcBef>
              <a:spcAft>
                <a:spcPts val="0"/>
              </a:spcAft>
              <a:buClr>
                <a:srgbClr val="02357A"/>
              </a:buClr>
              <a:buSzPts val="2599"/>
              <a:buFont typeface="Arial"/>
              <a:buChar char="•"/>
            </a:pPr>
            <a:r>
              <a:rPr b="1" i="0" lang="en-US" sz="2599" u="none" cap="none" strike="noStrike">
                <a:solidFill>
                  <a:srgbClr val="02357A"/>
                </a:solidFill>
                <a:latin typeface="Open Sans SemiBold"/>
                <a:ea typeface="Open Sans SemiBold"/>
                <a:cs typeface="Open Sans SemiBold"/>
                <a:sym typeface="Open Sans SemiBold"/>
              </a:rPr>
              <a:t>Hà Thị Quỳnh Anh</a:t>
            </a:r>
            <a:endParaRPr/>
          </a:p>
          <a:p>
            <a:pPr indent="-280666" lvl="1" marL="561334" marR="0" rtl="0" algn="l">
              <a:lnSpc>
                <a:spcPct val="172027"/>
              </a:lnSpc>
              <a:spcBef>
                <a:spcPts val="0"/>
              </a:spcBef>
              <a:spcAft>
                <a:spcPts val="0"/>
              </a:spcAft>
              <a:buClr>
                <a:srgbClr val="02357A"/>
              </a:buClr>
              <a:buSzPts val="2599"/>
              <a:buFont typeface="Arial"/>
              <a:buChar char="•"/>
            </a:pPr>
            <a:r>
              <a:rPr b="1" i="0" lang="en-US" sz="2599" u="none" cap="none" strike="noStrike">
                <a:solidFill>
                  <a:srgbClr val="02357A"/>
                </a:solidFill>
                <a:latin typeface="Open Sans SemiBold"/>
                <a:ea typeface="Open Sans SemiBold"/>
                <a:cs typeface="Open Sans SemiBold"/>
                <a:sym typeface="Open Sans SemiBold"/>
              </a:rPr>
              <a:t>Trịnh Thị Khánh Huyền</a:t>
            </a:r>
            <a:endParaRPr/>
          </a:p>
          <a:p>
            <a:pPr indent="-280666" lvl="1" marL="561334" marR="0" rtl="0" algn="l">
              <a:lnSpc>
                <a:spcPct val="172027"/>
              </a:lnSpc>
              <a:spcBef>
                <a:spcPts val="0"/>
              </a:spcBef>
              <a:spcAft>
                <a:spcPts val="0"/>
              </a:spcAft>
              <a:buClr>
                <a:srgbClr val="02357A"/>
              </a:buClr>
              <a:buSzPts val="2599"/>
              <a:buFont typeface="Arial"/>
              <a:buChar char="•"/>
            </a:pPr>
            <a:r>
              <a:rPr b="1" i="0" lang="en-US" sz="2599" u="none" cap="none" strike="noStrike">
                <a:solidFill>
                  <a:srgbClr val="02357A"/>
                </a:solidFill>
                <a:latin typeface="Open Sans SemiBold"/>
                <a:ea typeface="Open Sans SemiBold"/>
                <a:cs typeface="Open Sans SemiBold"/>
                <a:sym typeface="Open Sans SemiBold"/>
              </a:rPr>
              <a:t>Nguyễn Kiều Khánh Hạ</a:t>
            </a:r>
            <a:endParaRPr/>
          </a:p>
        </p:txBody>
      </p:sp>
      <p:sp>
        <p:nvSpPr>
          <p:cNvPr id="94" name="Google Shape;94;p1"/>
          <p:cNvSpPr/>
          <p:nvPr/>
        </p:nvSpPr>
        <p:spPr>
          <a:xfrm flipH="1">
            <a:off x="-1065795" y="5505709"/>
            <a:ext cx="15793954" cy="6198057"/>
          </a:xfrm>
          <a:custGeom>
            <a:rect b="b" l="l" r="r" t="t"/>
            <a:pathLst>
              <a:path extrusionOk="0" h="6198057" w="15793954">
                <a:moveTo>
                  <a:pt x="0" y="6198057"/>
                </a:moveTo>
                <a:lnTo>
                  <a:pt x="15793954" y="6198057"/>
                </a:lnTo>
                <a:lnTo>
                  <a:pt x="15793954" y="0"/>
                </a:lnTo>
                <a:lnTo>
                  <a:pt x="0" y="0"/>
                </a:lnTo>
                <a:lnTo>
                  <a:pt x="0" y="6198057"/>
                </a:lnTo>
                <a:close/>
              </a:path>
            </a:pathLst>
          </a:custGeom>
          <a:blipFill rotWithShape="1">
            <a:blip r:embed="rId4">
              <a:alphaModFix/>
            </a:blip>
            <a:stretch>
              <a:fillRect b="-15478" l="0" r="0" t="-22968"/>
            </a:stretch>
          </a:blipFill>
          <a:ln>
            <a:noFill/>
          </a:ln>
        </p:spPr>
      </p:sp>
      <p:grpSp>
        <p:nvGrpSpPr>
          <p:cNvPr id="95" name="Google Shape;95;p1"/>
          <p:cNvGrpSpPr/>
          <p:nvPr/>
        </p:nvGrpSpPr>
        <p:grpSpPr>
          <a:xfrm>
            <a:off x="417036" y="333489"/>
            <a:ext cx="4778330" cy="1223328"/>
            <a:chOff x="0" y="0"/>
            <a:chExt cx="6371107" cy="1631103"/>
          </a:xfrm>
        </p:grpSpPr>
        <p:sp>
          <p:nvSpPr>
            <p:cNvPr id="96" name="Google Shape;96;p1"/>
            <p:cNvSpPr/>
            <p:nvPr/>
          </p:nvSpPr>
          <p:spPr>
            <a:xfrm>
              <a:off x="0" y="0"/>
              <a:ext cx="1631103" cy="1631103"/>
            </a:xfrm>
            <a:custGeom>
              <a:rect b="b" l="l" r="r" t="t"/>
              <a:pathLst>
                <a:path extrusionOk="0" h="1631103" w="1631103">
                  <a:moveTo>
                    <a:pt x="0" y="0"/>
                  </a:moveTo>
                  <a:lnTo>
                    <a:pt x="1631103" y="0"/>
                  </a:lnTo>
                  <a:lnTo>
                    <a:pt x="1631103" y="1631103"/>
                  </a:lnTo>
                  <a:lnTo>
                    <a:pt x="0" y="1631103"/>
                  </a:lnTo>
                  <a:lnTo>
                    <a:pt x="0" y="0"/>
                  </a:lnTo>
                  <a:close/>
                </a:path>
              </a:pathLst>
            </a:custGeom>
            <a:blipFill rotWithShape="1">
              <a:blip r:embed="rId5">
                <a:alphaModFix/>
              </a:blip>
              <a:stretch>
                <a:fillRect b="0" l="0" r="0" t="0"/>
              </a:stretch>
            </a:blipFill>
            <a:ln>
              <a:noFill/>
            </a:ln>
          </p:spPr>
        </p:sp>
        <p:sp>
          <p:nvSpPr>
            <p:cNvPr id="97" name="Google Shape;97;p1"/>
            <p:cNvSpPr txBox="1"/>
            <p:nvPr/>
          </p:nvSpPr>
          <p:spPr>
            <a:xfrm>
              <a:off x="2115912" y="323909"/>
              <a:ext cx="4255195" cy="666539"/>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099" u="none" cap="none" strike="noStrike">
                  <a:solidFill>
                    <a:srgbClr val="02357A"/>
                  </a:solidFill>
                  <a:latin typeface="Open Sans"/>
                  <a:ea typeface="Open Sans"/>
                  <a:cs typeface="Open Sans"/>
                  <a:sym typeface="Open Sans"/>
                </a:rPr>
                <a:t>Nhóm 5</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10"/>
          <p:cNvGrpSpPr/>
          <p:nvPr/>
        </p:nvGrpSpPr>
        <p:grpSpPr>
          <a:xfrm>
            <a:off x="9394957" y="-180826"/>
            <a:ext cx="8893043" cy="10467826"/>
            <a:chOff x="0" y="-47625"/>
            <a:chExt cx="2342201" cy="2756958"/>
          </a:xfrm>
        </p:grpSpPr>
        <p:sp>
          <p:nvSpPr>
            <p:cNvPr id="517" name="Google Shape;517;p10"/>
            <p:cNvSpPr/>
            <p:nvPr/>
          </p:nvSpPr>
          <p:spPr>
            <a:xfrm>
              <a:off x="0" y="0"/>
              <a:ext cx="2342200" cy="2709333"/>
            </a:xfrm>
            <a:custGeom>
              <a:rect b="b" l="l" r="r" t="t"/>
              <a:pathLst>
                <a:path extrusionOk="0" h="2709333" w="2342200">
                  <a:moveTo>
                    <a:pt x="0" y="0"/>
                  </a:moveTo>
                  <a:lnTo>
                    <a:pt x="2342200" y="0"/>
                  </a:lnTo>
                  <a:lnTo>
                    <a:pt x="2342200" y="2709333"/>
                  </a:lnTo>
                  <a:lnTo>
                    <a:pt x="0" y="2709333"/>
                  </a:lnTo>
                  <a:close/>
                </a:path>
              </a:pathLst>
            </a:custGeom>
            <a:solidFill>
              <a:srgbClr val="EBF8FF"/>
            </a:solidFill>
            <a:ln>
              <a:noFill/>
            </a:ln>
          </p:spPr>
        </p:sp>
        <p:sp>
          <p:nvSpPr>
            <p:cNvPr id="518" name="Google Shape;518;p10"/>
            <p:cNvSpPr txBox="1"/>
            <p:nvPr/>
          </p:nvSpPr>
          <p:spPr>
            <a:xfrm>
              <a:off x="0" y="-47625"/>
              <a:ext cx="2342201" cy="2756958"/>
            </a:xfrm>
            <a:prstGeom prst="rect">
              <a:avLst/>
            </a:prstGeom>
            <a:noFill/>
            <a:ln>
              <a:noFill/>
            </a:ln>
          </p:spPr>
          <p:txBody>
            <a:bodyPr anchorCtr="0" anchor="ctr" bIns="50800" lIns="50800" spcFirstLastPara="1" rIns="50800" wrap="square" tIns="50800">
              <a:noAutofit/>
            </a:bodyPr>
            <a:lstStyle/>
            <a:p>
              <a:pPr indent="0" lvl="0" marL="0" marR="0" rtl="0" algn="l">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9" name="Google Shape;519;p10"/>
          <p:cNvSpPr/>
          <p:nvPr/>
        </p:nvSpPr>
        <p:spPr>
          <a:xfrm>
            <a:off x="6309195" y="5007114"/>
            <a:ext cx="5621285" cy="5071045"/>
          </a:xfrm>
          <a:custGeom>
            <a:rect b="b" l="l" r="r" t="t"/>
            <a:pathLst>
              <a:path extrusionOk="0" h="5071045" w="5621285">
                <a:moveTo>
                  <a:pt x="0" y="0"/>
                </a:moveTo>
                <a:lnTo>
                  <a:pt x="5621285" y="0"/>
                </a:lnTo>
                <a:lnTo>
                  <a:pt x="5621285" y="5071045"/>
                </a:lnTo>
                <a:lnTo>
                  <a:pt x="0" y="5071045"/>
                </a:lnTo>
                <a:lnTo>
                  <a:pt x="0" y="0"/>
                </a:lnTo>
                <a:close/>
              </a:path>
            </a:pathLst>
          </a:custGeom>
          <a:blipFill rotWithShape="1">
            <a:blip r:embed="rId3">
              <a:alphaModFix/>
            </a:blip>
            <a:stretch>
              <a:fillRect b="-5424" l="0" r="0" t="-5423"/>
            </a:stretch>
          </a:blipFill>
          <a:ln>
            <a:noFill/>
          </a:ln>
        </p:spPr>
      </p:sp>
      <p:cxnSp>
        <p:nvCxnSpPr>
          <p:cNvPr id="520" name="Google Shape;520;p10"/>
          <p:cNvCxnSpPr/>
          <p:nvPr/>
        </p:nvCxnSpPr>
        <p:spPr>
          <a:xfrm>
            <a:off x="6080424" y="5007114"/>
            <a:ext cx="6653812" cy="0"/>
          </a:xfrm>
          <a:prstGeom prst="straightConnector1">
            <a:avLst/>
          </a:prstGeom>
          <a:noFill/>
          <a:ln cap="flat" cmpd="sng" w="76200">
            <a:solidFill>
              <a:srgbClr val="BEB0B0"/>
            </a:solidFill>
            <a:prstDash val="solid"/>
            <a:round/>
            <a:headEnd len="sm" w="sm" type="none"/>
            <a:tailEnd len="sm" w="sm" type="none"/>
          </a:ln>
        </p:spPr>
      </p:cxnSp>
      <p:sp>
        <p:nvSpPr>
          <p:cNvPr id="521" name="Google Shape;521;p10"/>
          <p:cNvSpPr txBox="1"/>
          <p:nvPr/>
        </p:nvSpPr>
        <p:spPr>
          <a:xfrm>
            <a:off x="7131006" y="3744732"/>
            <a:ext cx="4527902" cy="1028700"/>
          </a:xfrm>
          <a:prstGeom prst="rect">
            <a:avLst/>
          </a:prstGeom>
          <a:noFill/>
          <a:ln>
            <a:noFill/>
          </a:ln>
        </p:spPr>
        <p:txBody>
          <a:bodyPr anchorCtr="0" anchor="t" bIns="0" lIns="0" spcFirstLastPara="1" rIns="0" wrap="square" tIns="0">
            <a:spAutoFit/>
          </a:bodyPr>
          <a:lstStyle/>
          <a:p>
            <a:pPr indent="0" lvl="0" marL="0" marR="0" rtl="0" algn="l">
              <a:lnSpc>
                <a:spcPct val="105000"/>
              </a:lnSpc>
              <a:spcBef>
                <a:spcPts val="0"/>
              </a:spcBef>
              <a:spcAft>
                <a:spcPts val="0"/>
              </a:spcAft>
              <a:buNone/>
            </a:pPr>
            <a:r>
              <a:rPr b="0" i="0" lang="en-US" sz="7499" u="none" cap="none" strike="noStrike">
                <a:solidFill>
                  <a:srgbClr val="004AAD"/>
                </a:solidFill>
                <a:latin typeface="Calistoga"/>
                <a:ea typeface="Calistoga"/>
                <a:cs typeface="Calistoga"/>
                <a:sym typeface="Calistoga"/>
              </a:rPr>
              <a:t>KẾT QUẢ</a:t>
            </a:r>
            <a:endParaRPr/>
          </a:p>
        </p:txBody>
      </p:sp>
      <p:grpSp>
        <p:nvGrpSpPr>
          <p:cNvPr id="522" name="Google Shape;522;p10"/>
          <p:cNvGrpSpPr/>
          <p:nvPr/>
        </p:nvGrpSpPr>
        <p:grpSpPr>
          <a:xfrm>
            <a:off x="8416765" y="1513314"/>
            <a:ext cx="1956384" cy="1931061"/>
            <a:chOff x="0" y="-35673"/>
            <a:chExt cx="885824" cy="874357"/>
          </a:xfrm>
        </p:grpSpPr>
        <p:sp>
          <p:nvSpPr>
            <p:cNvPr id="523" name="Google Shape;523;p10"/>
            <p:cNvSpPr/>
            <p:nvPr/>
          </p:nvSpPr>
          <p:spPr>
            <a:xfrm>
              <a:off x="0" y="0"/>
              <a:ext cx="885824" cy="838684"/>
            </a:xfrm>
            <a:custGeom>
              <a:rect b="b" l="l" r="r" t="t"/>
              <a:pathLst>
                <a:path extrusionOk="0" h="838684" w="885824">
                  <a:moveTo>
                    <a:pt x="442912" y="0"/>
                  </a:moveTo>
                  <a:cubicBezTo>
                    <a:pt x="198298" y="0"/>
                    <a:pt x="0" y="187746"/>
                    <a:pt x="0" y="419342"/>
                  </a:cubicBezTo>
                  <a:cubicBezTo>
                    <a:pt x="0" y="650938"/>
                    <a:pt x="198298" y="838684"/>
                    <a:pt x="442912" y="838684"/>
                  </a:cubicBezTo>
                  <a:cubicBezTo>
                    <a:pt x="687525" y="838684"/>
                    <a:pt x="885824" y="650938"/>
                    <a:pt x="885824" y="419342"/>
                  </a:cubicBezTo>
                  <a:cubicBezTo>
                    <a:pt x="885824" y="187746"/>
                    <a:pt x="687525" y="0"/>
                    <a:pt x="44291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txBox="1"/>
            <p:nvPr/>
          </p:nvSpPr>
          <p:spPr>
            <a:xfrm>
              <a:off x="83046" y="-35673"/>
              <a:ext cx="719732" cy="795731"/>
            </a:xfrm>
            <a:prstGeom prst="rect">
              <a:avLst/>
            </a:prstGeom>
            <a:noFill/>
            <a:ln>
              <a:noFill/>
            </a:ln>
          </p:spPr>
          <p:txBody>
            <a:bodyPr anchorCtr="0" anchor="ctr" bIns="44450" lIns="44450" spcFirstLastPara="1" rIns="44450" wrap="square" tIns="44450">
              <a:noAutofit/>
            </a:bodyPr>
            <a:lstStyle/>
            <a:p>
              <a:pPr indent="0" lvl="0" marL="0" marR="0" rtl="0" algn="ctr">
                <a:lnSpc>
                  <a:spcPct val="140006"/>
                </a:lnSpc>
                <a:spcBef>
                  <a:spcPts val="0"/>
                </a:spcBef>
                <a:spcAft>
                  <a:spcPts val="0"/>
                </a:spcAft>
                <a:buNone/>
              </a:pPr>
              <a:r>
                <a:rPr b="0" i="0" lang="en-US" sz="5999" u="none" cap="none" strike="noStrike">
                  <a:solidFill>
                    <a:srgbClr val="FDFDFD"/>
                  </a:solidFill>
                  <a:latin typeface="Calistoga"/>
                  <a:ea typeface="Calistoga"/>
                  <a:cs typeface="Calistoga"/>
                  <a:sym typeface="Calistoga"/>
                </a:rPr>
                <a:t>03</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11"/>
          <p:cNvGrpSpPr/>
          <p:nvPr/>
        </p:nvGrpSpPr>
        <p:grpSpPr>
          <a:xfrm>
            <a:off x="0" y="5577042"/>
            <a:ext cx="18288000" cy="4709958"/>
            <a:chOff x="0" y="-47625"/>
            <a:chExt cx="4816593" cy="1240483"/>
          </a:xfrm>
        </p:grpSpPr>
        <p:sp>
          <p:nvSpPr>
            <p:cNvPr id="530" name="Google Shape;530;p11"/>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6791B7"/>
            </a:solidFill>
            <a:ln>
              <a:noFill/>
            </a:ln>
          </p:spPr>
        </p:sp>
        <p:sp>
          <p:nvSpPr>
            <p:cNvPr id="531" name="Google Shape;531;p11"/>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32" name="Google Shape;532;p11"/>
          <p:cNvPicPr preferRelativeResize="0"/>
          <p:nvPr/>
        </p:nvPicPr>
        <p:blipFill rotWithShape="1">
          <a:blip r:embed="rId3">
            <a:alphaModFix/>
          </a:blip>
          <a:srcRect b="0" l="1435" r="1436" t="0"/>
          <a:stretch/>
        </p:blipFill>
        <p:spPr>
          <a:xfrm>
            <a:off x="0" y="1728611"/>
            <a:ext cx="7316032" cy="7532494"/>
          </a:xfrm>
          <a:prstGeom prst="rect">
            <a:avLst/>
          </a:prstGeom>
          <a:noFill/>
          <a:ln>
            <a:noFill/>
          </a:ln>
        </p:spPr>
      </p:pic>
      <p:sp>
        <p:nvSpPr>
          <p:cNvPr id="533" name="Google Shape;533;p11"/>
          <p:cNvSpPr txBox="1"/>
          <p:nvPr/>
        </p:nvSpPr>
        <p:spPr>
          <a:xfrm>
            <a:off x="7685939" y="433211"/>
            <a:ext cx="9741106" cy="2095364"/>
          </a:xfrm>
          <a:prstGeom prst="rect">
            <a:avLst/>
          </a:prstGeom>
          <a:noFill/>
          <a:ln>
            <a:noFill/>
          </a:ln>
        </p:spPr>
        <p:txBody>
          <a:bodyPr anchorCtr="0" anchor="t" bIns="0" lIns="0" spcFirstLastPara="1" rIns="0" wrap="square" tIns="0">
            <a:spAutoFit/>
          </a:bodyPr>
          <a:lstStyle/>
          <a:p>
            <a:pPr indent="0" lvl="0" marL="0" marR="0" rtl="0" algn="l">
              <a:lnSpc>
                <a:spcPct val="171000"/>
              </a:lnSpc>
              <a:spcBef>
                <a:spcPts val="0"/>
              </a:spcBef>
              <a:spcAft>
                <a:spcPts val="0"/>
              </a:spcAft>
              <a:buNone/>
            </a:pPr>
            <a:r>
              <a:rPr b="0" i="0" lang="en-US" sz="5000" u="none" cap="none" strike="noStrike">
                <a:solidFill>
                  <a:srgbClr val="004AAD"/>
                </a:solidFill>
                <a:latin typeface="Calistoga"/>
                <a:ea typeface="Calistoga"/>
                <a:cs typeface="Calistoga"/>
                <a:sym typeface="Calistoga"/>
              </a:rPr>
              <a:t>Hệ thống đã giải quyết được những vấn đề gì cho khách hàng?</a:t>
            </a:r>
            <a:endParaRPr/>
          </a:p>
        </p:txBody>
      </p:sp>
      <p:sp>
        <p:nvSpPr>
          <p:cNvPr id="534" name="Google Shape;534;p11"/>
          <p:cNvSpPr txBox="1"/>
          <p:nvPr/>
        </p:nvSpPr>
        <p:spPr>
          <a:xfrm>
            <a:off x="7830382" y="6071108"/>
            <a:ext cx="3664643" cy="4813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Calistoga"/>
                <a:ea typeface="Calistoga"/>
                <a:cs typeface="Calistoga"/>
                <a:sym typeface="Calistoga"/>
              </a:rPr>
              <a:t>GIẢI QUYẾT</a:t>
            </a:r>
            <a:endParaRPr/>
          </a:p>
        </p:txBody>
      </p:sp>
      <p:grpSp>
        <p:nvGrpSpPr>
          <p:cNvPr id="535" name="Google Shape;535;p11"/>
          <p:cNvGrpSpPr/>
          <p:nvPr/>
        </p:nvGrpSpPr>
        <p:grpSpPr>
          <a:xfrm>
            <a:off x="7830382" y="3480185"/>
            <a:ext cx="9428918" cy="1653864"/>
            <a:chOff x="0" y="-57150"/>
            <a:chExt cx="12571891" cy="2205151"/>
          </a:xfrm>
        </p:grpSpPr>
        <p:sp>
          <p:nvSpPr>
            <p:cNvPr id="536" name="Google Shape;536;p11"/>
            <p:cNvSpPr txBox="1"/>
            <p:nvPr/>
          </p:nvSpPr>
          <p:spPr>
            <a:xfrm>
              <a:off x="0" y="-57150"/>
              <a:ext cx="4927505" cy="6227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04AAD"/>
                  </a:solidFill>
                  <a:latin typeface="Calistoga"/>
                  <a:ea typeface="Calistoga"/>
                  <a:cs typeface="Calistoga"/>
                  <a:sym typeface="Calistoga"/>
                </a:rPr>
                <a:t>VẤN ĐỀ</a:t>
              </a:r>
              <a:endParaRPr/>
            </a:p>
          </p:txBody>
        </p:sp>
        <p:sp>
          <p:nvSpPr>
            <p:cNvPr id="537" name="Google Shape;537;p11"/>
            <p:cNvSpPr txBox="1"/>
            <p:nvPr/>
          </p:nvSpPr>
          <p:spPr>
            <a:xfrm>
              <a:off x="0" y="702098"/>
              <a:ext cx="12571891" cy="1445903"/>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000000"/>
                  </a:solidFill>
                  <a:latin typeface="Open Sans"/>
                  <a:ea typeface="Open Sans"/>
                  <a:cs typeface="Open Sans"/>
                  <a:sym typeface="Open Sans"/>
                </a:rPr>
                <a:t>Sắp xếp thời khóa biểu thủ công dễ gây ra trùng lịch học, trùng giáo viên hoặc quá tải phòng học</a:t>
              </a:r>
              <a:endParaRPr/>
            </a:p>
          </p:txBody>
        </p:sp>
      </p:grpSp>
      <p:sp>
        <p:nvSpPr>
          <p:cNvPr id="538" name="Google Shape;538;p11"/>
          <p:cNvSpPr txBox="1"/>
          <p:nvPr/>
        </p:nvSpPr>
        <p:spPr>
          <a:xfrm>
            <a:off x="7830382" y="6619113"/>
            <a:ext cx="9428918" cy="2282328"/>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FFFFFF"/>
                </a:solidFill>
                <a:latin typeface="Open Sans"/>
                <a:ea typeface="Open Sans"/>
                <a:cs typeface="Open Sans"/>
                <a:sym typeface="Open Sans"/>
              </a:rPr>
              <a:t>Hệ thống</a:t>
            </a:r>
            <a:r>
              <a:rPr b="1" i="0" lang="en-US" sz="2599" u="none" cap="none" strike="noStrike">
                <a:solidFill>
                  <a:srgbClr val="FFFFFF"/>
                </a:solidFill>
                <a:latin typeface="Open Sans"/>
                <a:ea typeface="Open Sans"/>
                <a:cs typeface="Open Sans"/>
                <a:sym typeface="Open Sans"/>
              </a:rPr>
              <a:t> hỗ trợ tự động sắp xếp thời khóa biểu</a:t>
            </a:r>
            <a:r>
              <a:rPr b="0" i="0" lang="en-US" sz="2599" u="none" cap="none" strike="noStrike">
                <a:solidFill>
                  <a:srgbClr val="FFFFFF"/>
                </a:solidFill>
                <a:latin typeface="Open Sans"/>
                <a:ea typeface="Open Sans"/>
                <a:cs typeface="Open Sans"/>
                <a:sym typeface="Open Sans"/>
              </a:rPr>
              <a:t> dựa trên lịch rảnh mà giáo viên đã đăng ký và tình trạng sử dụng của phòng học. </a:t>
            </a:r>
            <a:endParaRPr/>
          </a:p>
          <a:p>
            <a:pPr indent="0" lvl="0" marL="0" marR="0" rtl="0" algn="just">
              <a:lnSpc>
                <a:spcPct val="176029"/>
              </a:lnSpc>
              <a:spcBef>
                <a:spcPts val="0"/>
              </a:spcBef>
              <a:spcAft>
                <a:spcPts val="0"/>
              </a:spcAft>
              <a:buNone/>
            </a:pPr>
            <a:r>
              <a:t/>
            </a:r>
            <a:endParaRPr b="0" i="0" sz="2599" u="none" cap="none" strike="noStrike">
              <a:solidFill>
                <a:srgbClr val="FFFFFF"/>
              </a:solidFill>
              <a:latin typeface="Open Sans"/>
              <a:ea typeface="Open Sans"/>
              <a:cs typeface="Open Sans"/>
              <a:sym typeface="Open Sans"/>
            </a:endParaRPr>
          </a:p>
        </p:txBody>
      </p:sp>
      <p:grpSp>
        <p:nvGrpSpPr>
          <p:cNvPr id="539" name="Google Shape;539;p11"/>
          <p:cNvGrpSpPr/>
          <p:nvPr/>
        </p:nvGrpSpPr>
        <p:grpSpPr>
          <a:xfrm>
            <a:off x="438119" y="527676"/>
            <a:ext cx="4989521" cy="1181885"/>
            <a:chOff x="0" y="0"/>
            <a:chExt cx="6652695" cy="1575847"/>
          </a:xfrm>
        </p:grpSpPr>
        <p:sp>
          <p:nvSpPr>
            <p:cNvPr id="540" name="Google Shape;540;p11"/>
            <p:cNvSpPr txBox="1"/>
            <p:nvPr/>
          </p:nvSpPr>
          <p:spPr>
            <a:xfrm>
              <a:off x="1880715" y="163532"/>
              <a:ext cx="477198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KẾT QUẢ</a:t>
              </a:r>
              <a:endParaRPr/>
            </a:p>
          </p:txBody>
        </p:sp>
        <p:grpSp>
          <p:nvGrpSpPr>
            <p:cNvPr id="541" name="Google Shape;541;p11"/>
            <p:cNvGrpSpPr/>
            <p:nvPr/>
          </p:nvGrpSpPr>
          <p:grpSpPr>
            <a:xfrm>
              <a:off x="0" y="0"/>
              <a:ext cx="1574882" cy="1481240"/>
              <a:chOff x="0" y="0"/>
              <a:chExt cx="879085" cy="826814"/>
            </a:xfrm>
          </p:grpSpPr>
          <p:sp>
            <p:nvSpPr>
              <p:cNvPr id="542" name="Google Shape;542;p11"/>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txBox="1"/>
              <p:nvPr/>
            </p:nvSpPr>
            <p:spPr>
              <a:xfrm>
                <a:off x="82414" y="1314"/>
                <a:ext cx="714256" cy="747987"/>
              </a:xfrm>
              <a:prstGeom prst="rect">
                <a:avLst/>
              </a:prstGeom>
              <a:noFill/>
              <a:ln>
                <a:noFill/>
              </a:ln>
            </p:spPr>
            <p:txBody>
              <a:bodyPr anchorCtr="0" anchor="ctr" bIns="63625" lIns="63625" spcFirstLastPara="1" rIns="63625" wrap="square" tIns="63625">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4" name="Google Shape;544;p11"/>
            <p:cNvSpPr txBox="1"/>
            <p:nvPr/>
          </p:nvSpPr>
          <p:spPr>
            <a:xfrm>
              <a:off x="334511" y="164740"/>
              <a:ext cx="942213" cy="1066034"/>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03</a:t>
              </a:r>
              <a:endParaRPr/>
            </a:p>
          </p:txBody>
        </p:sp>
        <p:cxnSp>
          <p:nvCxnSpPr>
            <p:cNvPr id="545" name="Google Shape;545;p11"/>
            <p:cNvCxnSpPr/>
            <p:nvPr/>
          </p:nvCxnSpPr>
          <p:spPr>
            <a:xfrm>
              <a:off x="1840092" y="1575847"/>
              <a:ext cx="4271947" cy="0"/>
            </a:xfrm>
            <a:prstGeom prst="straightConnector1">
              <a:avLst/>
            </a:prstGeom>
            <a:noFill/>
            <a:ln cap="flat" cmpd="sng" w="50800">
              <a:solidFill>
                <a:srgbClr val="004AAD"/>
              </a:solidFill>
              <a:prstDash val="solid"/>
              <a:round/>
              <a:headEnd len="sm" w="sm" type="none"/>
              <a:tailEnd len="sm" w="sm"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pSp>
        <p:nvGrpSpPr>
          <p:cNvPr id="550" name="Google Shape;550;p12"/>
          <p:cNvGrpSpPr/>
          <p:nvPr/>
        </p:nvGrpSpPr>
        <p:grpSpPr>
          <a:xfrm>
            <a:off x="0" y="5577042"/>
            <a:ext cx="18288000" cy="4709958"/>
            <a:chOff x="0" y="-47625"/>
            <a:chExt cx="4816593" cy="1240483"/>
          </a:xfrm>
        </p:grpSpPr>
        <p:sp>
          <p:nvSpPr>
            <p:cNvPr id="551" name="Google Shape;551;p12"/>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6791B7"/>
            </a:solidFill>
            <a:ln>
              <a:noFill/>
            </a:ln>
          </p:spPr>
        </p:sp>
        <p:sp>
          <p:nvSpPr>
            <p:cNvPr id="552" name="Google Shape;552;p12"/>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53" name="Google Shape;553;p12"/>
          <p:cNvPicPr preferRelativeResize="0"/>
          <p:nvPr/>
        </p:nvPicPr>
        <p:blipFill rotWithShape="1">
          <a:blip r:embed="rId3">
            <a:alphaModFix/>
          </a:blip>
          <a:srcRect b="0" l="3097" r="3096" t="0"/>
          <a:stretch/>
        </p:blipFill>
        <p:spPr>
          <a:xfrm>
            <a:off x="360812" y="1663841"/>
            <a:ext cx="7316032" cy="7799176"/>
          </a:xfrm>
          <a:prstGeom prst="rect">
            <a:avLst/>
          </a:prstGeom>
          <a:noFill/>
          <a:ln>
            <a:noFill/>
          </a:ln>
        </p:spPr>
      </p:pic>
      <p:grpSp>
        <p:nvGrpSpPr>
          <p:cNvPr id="554" name="Google Shape;554;p12"/>
          <p:cNvGrpSpPr/>
          <p:nvPr/>
        </p:nvGrpSpPr>
        <p:grpSpPr>
          <a:xfrm>
            <a:off x="15853048" y="-912528"/>
            <a:ext cx="3803190" cy="3803190"/>
            <a:chOff x="0" y="0"/>
            <a:chExt cx="812800" cy="812800"/>
          </a:xfrm>
        </p:grpSpPr>
        <p:sp>
          <p:nvSpPr>
            <p:cNvPr id="555" name="Google Shape;55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7" name="Google Shape;557;p12"/>
          <p:cNvSpPr txBox="1"/>
          <p:nvPr/>
        </p:nvSpPr>
        <p:spPr>
          <a:xfrm>
            <a:off x="7830382" y="6071108"/>
            <a:ext cx="3664643" cy="4813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Calistoga"/>
                <a:ea typeface="Calistoga"/>
                <a:cs typeface="Calistoga"/>
                <a:sym typeface="Calistoga"/>
              </a:rPr>
              <a:t>GIẢI QUYẾT</a:t>
            </a:r>
            <a:endParaRPr/>
          </a:p>
        </p:txBody>
      </p:sp>
      <p:grpSp>
        <p:nvGrpSpPr>
          <p:cNvPr id="558" name="Google Shape;558;p12"/>
          <p:cNvGrpSpPr/>
          <p:nvPr/>
        </p:nvGrpSpPr>
        <p:grpSpPr>
          <a:xfrm>
            <a:off x="7909438" y="3761161"/>
            <a:ext cx="9349862" cy="1072772"/>
            <a:chOff x="0" y="-57150"/>
            <a:chExt cx="12466482" cy="1430362"/>
          </a:xfrm>
        </p:grpSpPr>
        <p:sp>
          <p:nvSpPr>
            <p:cNvPr id="559" name="Google Shape;559;p12"/>
            <p:cNvSpPr txBox="1"/>
            <p:nvPr/>
          </p:nvSpPr>
          <p:spPr>
            <a:xfrm>
              <a:off x="0" y="-57150"/>
              <a:ext cx="4886191" cy="6227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04AAD"/>
                  </a:solidFill>
                  <a:latin typeface="Calistoga"/>
                  <a:ea typeface="Calistoga"/>
                  <a:cs typeface="Calistoga"/>
                  <a:sym typeface="Calistoga"/>
                </a:rPr>
                <a:t>VẤN ĐỀ</a:t>
              </a:r>
              <a:endParaRPr/>
            </a:p>
          </p:txBody>
        </p:sp>
        <p:sp>
          <p:nvSpPr>
            <p:cNvPr id="560" name="Google Shape;560;p12"/>
            <p:cNvSpPr txBox="1"/>
            <p:nvPr/>
          </p:nvSpPr>
          <p:spPr>
            <a:xfrm>
              <a:off x="0" y="702098"/>
              <a:ext cx="12466482" cy="671114"/>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000000"/>
                  </a:solidFill>
                  <a:latin typeface="Open Sans"/>
                  <a:ea typeface="Open Sans"/>
                  <a:cs typeface="Open Sans"/>
                  <a:sym typeface="Open Sans"/>
                </a:rPr>
                <a:t>Đăng ký lớp học thủ công mất thời gian và dễ sai sót</a:t>
              </a:r>
              <a:endParaRPr/>
            </a:p>
          </p:txBody>
        </p:sp>
      </p:grpSp>
      <p:sp>
        <p:nvSpPr>
          <p:cNvPr id="561" name="Google Shape;561;p12"/>
          <p:cNvSpPr txBox="1"/>
          <p:nvPr/>
        </p:nvSpPr>
        <p:spPr>
          <a:xfrm>
            <a:off x="7842033" y="6619113"/>
            <a:ext cx="9428918" cy="2282328"/>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FFFFFF"/>
                </a:solidFill>
                <a:latin typeface="Open Sans"/>
                <a:ea typeface="Open Sans"/>
                <a:cs typeface="Open Sans"/>
                <a:sym typeface="Open Sans"/>
              </a:rPr>
              <a:t>Hệ thống cho phép học sinh </a:t>
            </a:r>
            <a:r>
              <a:rPr b="1" i="0" lang="en-US" sz="2599" u="none" cap="none" strike="noStrike">
                <a:solidFill>
                  <a:srgbClr val="FFFFFF"/>
                </a:solidFill>
                <a:latin typeface="Open Sans"/>
                <a:ea typeface="Open Sans"/>
                <a:cs typeface="Open Sans"/>
                <a:sym typeface="Open Sans"/>
              </a:rPr>
              <a:t>đăng ký lớp học trực tuyến</a:t>
            </a:r>
            <a:r>
              <a:rPr b="0" i="0" lang="en-US" sz="2599" u="none" cap="none" strike="noStrike">
                <a:solidFill>
                  <a:srgbClr val="FFFFFF"/>
                </a:solidFill>
                <a:latin typeface="Open Sans"/>
                <a:ea typeface="Open Sans"/>
                <a:cs typeface="Open Sans"/>
                <a:sym typeface="Open Sans"/>
              </a:rPr>
              <a:t>, dễ dàng tra cứu thông tin về lớp học, lịch học, sĩ số, trình độ giáo viên và lộ trình đào tạo. </a:t>
            </a:r>
            <a:endParaRPr/>
          </a:p>
          <a:p>
            <a:pPr indent="0" lvl="0" marL="0" marR="0" rtl="0" algn="just">
              <a:lnSpc>
                <a:spcPct val="176029"/>
              </a:lnSpc>
              <a:spcBef>
                <a:spcPts val="0"/>
              </a:spcBef>
              <a:spcAft>
                <a:spcPts val="0"/>
              </a:spcAft>
              <a:buNone/>
            </a:pPr>
            <a:r>
              <a:t/>
            </a:r>
            <a:endParaRPr b="0" i="0" sz="2599" u="none" cap="none" strike="noStrike">
              <a:solidFill>
                <a:srgbClr val="FFFFFF"/>
              </a:solidFill>
              <a:latin typeface="Open Sans"/>
              <a:ea typeface="Open Sans"/>
              <a:cs typeface="Open Sans"/>
              <a:sym typeface="Open Sans"/>
            </a:endParaRPr>
          </a:p>
        </p:txBody>
      </p:sp>
      <p:sp>
        <p:nvSpPr>
          <p:cNvPr id="562" name="Google Shape;562;p12"/>
          <p:cNvSpPr txBox="1"/>
          <p:nvPr/>
        </p:nvSpPr>
        <p:spPr>
          <a:xfrm>
            <a:off x="7685939" y="433211"/>
            <a:ext cx="9741106" cy="2095496"/>
          </a:xfrm>
          <a:prstGeom prst="rect">
            <a:avLst/>
          </a:prstGeom>
          <a:noFill/>
          <a:ln>
            <a:noFill/>
          </a:ln>
        </p:spPr>
        <p:txBody>
          <a:bodyPr anchorCtr="0" anchor="t" bIns="0" lIns="0" spcFirstLastPara="1" rIns="0" wrap="square" tIns="0">
            <a:spAutoFit/>
          </a:bodyPr>
          <a:lstStyle/>
          <a:p>
            <a:pPr indent="0" lvl="0" marL="0" marR="0" rtl="0" algn="l">
              <a:lnSpc>
                <a:spcPct val="171000"/>
              </a:lnSpc>
              <a:spcBef>
                <a:spcPts val="0"/>
              </a:spcBef>
              <a:spcAft>
                <a:spcPts val="0"/>
              </a:spcAft>
              <a:buNone/>
            </a:pPr>
            <a:r>
              <a:rPr b="0" i="0" lang="en-US" sz="5000" u="none" cap="none" strike="noStrike">
                <a:solidFill>
                  <a:srgbClr val="004AAD"/>
                </a:solidFill>
                <a:latin typeface="Calistoga"/>
                <a:ea typeface="Calistoga"/>
                <a:cs typeface="Calistoga"/>
                <a:sym typeface="Calistoga"/>
              </a:rPr>
              <a:t>Hệ thống đã giải quyết được những vấn đề gì cho khách hàng?</a:t>
            </a:r>
            <a:endParaRPr/>
          </a:p>
        </p:txBody>
      </p:sp>
      <p:grpSp>
        <p:nvGrpSpPr>
          <p:cNvPr id="563" name="Google Shape;563;p12"/>
          <p:cNvGrpSpPr/>
          <p:nvPr/>
        </p:nvGrpSpPr>
        <p:grpSpPr>
          <a:xfrm>
            <a:off x="438119" y="527676"/>
            <a:ext cx="4989521" cy="1181885"/>
            <a:chOff x="0" y="0"/>
            <a:chExt cx="6652695" cy="1575847"/>
          </a:xfrm>
        </p:grpSpPr>
        <p:sp>
          <p:nvSpPr>
            <p:cNvPr id="564" name="Google Shape;564;p12"/>
            <p:cNvSpPr txBox="1"/>
            <p:nvPr/>
          </p:nvSpPr>
          <p:spPr>
            <a:xfrm>
              <a:off x="1880715" y="163532"/>
              <a:ext cx="477198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KẾT QUẢ</a:t>
              </a:r>
              <a:endParaRPr/>
            </a:p>
          </p:txBody>
        </p:sp>
        <p:grpSp>
          <p:nvGrpSpPr>
            <p:cNvPr id="565" name="Google Shape;565;p12"/>
            <p:cNvGrpSpPr/>
            <p:nvPr/>
          </p:nvGrpSpPr>
          <p:grpSpPr>
            <a:xfrm>
              <a:off x="0" y="0"/>
              <a:ext cx="1574882" cy="1481240"/>
              <a:chOff x="0" y="0"/>
              <a:chExt cx="879085" cy="826814"/>
            </a:xfrm>
          </p:grpSpPr>
          <p:sp>
            <p:nvSpPr>
              <p:cNvPr id="566" name="Google Shape;566;p12"/>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2"/>
              <p:cNvSpPr txBox="1"/>
              <p:nvPr/>
            </p:nvSpPr>
            <p:spPr>
              <a:xfrm>
                <a:off x="82414" y="1314"/>
                <a:ext cx="714256" cy="747987"/>
              </a:xfrm>
              <a:prstGeom prst="rect">
                <a:avLst/>
              </a:prstGeom>
              <a:noFill/>
              <a:ln>
                <a:noFill/>
              </a:ln>
            </p:spPr>
            <p:txBody>
              <a:bodyPr anchorCtr="0" anchor="ctr" bIns="63625" lIns="63625" spcFirstLastPara="1" rIns="63625" wrap="square" tIns="63625">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8" name="Google Shape;568;p12"/>
            <p:cNvSpPr txBox="1"/>
            <p:nvPr/>
          </p:nvSpPr>
          <p:spPr>
            <a:xfrm>
              <a:off x="334511" y="164740"/>
              <a:ext cx="942213" cy="1066034"/>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03</a:t>
              </a:r>
              <a:endParaRPr/>
            </a:p>
          </p:txBody>
        </p:sp>
        <p:cxnSp>
          <p:nvCxnSpPr>
            <p:cNvPr id="569" name="Google Shape;569;p12"/>
            <p:cNvCxnSpPr/>
            <p:nvPr/>
          </p:nvCxnSpPr>
          <p:spPr>
            <a:xfrm>
              <a:off x="1840092" y="1575847"/>
              <a:ext cx="4271947" cy="0"/>
            </a:xfrm>
            <a:prstGeom prst="straightConnector1">
              <a:avLst/>
            </a:prstGeom>
            <a:noFill/>
            <a:ln cap="flat" cmpd="sng" w="50800">
              <a:solidFill>
                <a:srgbClr val="004AAD"/>
              </a:solidFill>
              <a:prstDash val="solid"/>
              <a:round/>
              <a:headEnd len="sm" w="sm" type="none"/>
              <a:tailEnd len="sm" w="sm"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grpSp>
        <p:nvGrpSpPr>
          <p:cNvPr id="574" name="Google Shape;574;p13"/>
          <p:cNvGrpSpPr/>
          <p:nvPr/>
        </p:nvGrpSpPr>
        <p:grpSpPr>
          <a:xfrm>
            <a:off x="0" y="5577042"/>
            <a:ext cx="18288000" cy="4709958"/>
            <a:chOff x="0" y="-47625"/>
            <a:chExt cx="4816593" cy="1240483"/>
          </a:xfrm>
        </p:grpSpPr>
        <p:sp>
          <p:nvSpPr>
            <p:cNvPr id="575" name="Google Shape;575;p13"/>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6791B7"/>
            </a:solidFill>
            <a:ln>
              <a:noFill/>
            </a:ln>
          </p:spPr>
        </p:sp>
        <p:sp>
          <p:nvSpPr>
            <p:cNvPr id="576" name="Google Shape;576;p13"/>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77" name="Google Shape;577;p13"/>
          <p:cNvPicPr preferRelativeResize="0"/>
          <p:nvPr/>
        </p:nvPicPr>
        <p:blipFill rotWithShape="1">
          <a:blip r:embed="rId3">
            <a:alphaModFix/>
          </a:blip>
          <a:srcRect b="0" l="2532" r="2531" t="0"/>
          <a:stretch/>
        </p:blipFill>
        <p:spPr>
          <a:xfrm>
            <a:off x="514350" y="1663841"/>
            <a:ext cx="7136904" cy="7517689"/>
          </a:xfrm>
          <a:prstGeom prst="rect">
            <a:avLst/>
          </a:prstGeom>
          <a:noFill/>
          <a:ln>
            <a:noFill/>
          </a:ln>
        </p:spPr>
      </p:pic>
      <p:grpSp>
        <p:nvGrpSpPr>
          <p:cNvPr id="578" name="Google Shape;578;p13"/>
          <p:cNvGrpSpPr/>
          <p:nvPr/>
        </p:nvGrpSpPr>
        <p:grpSpPr>
          <a:xfrm>
            <a:off x="15853048" y="-912528"/>
            <a:ext cx="3803190" cy="3803190"/>
            <a:chOff x="0" y="0"/>
            <a:chExt cx="812800" cy="812800"/>
          </a:xfrm>
        </p:grpSpPr>
        <p:sp>
          <p:nvSpPr>
            <p:cNvPr id="579" name="Google Shape;57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1" name="Google Shape;581;p13"/>
          <p:cNvSpPr txBox="1"/>
          <p:nvPr/>
        </p:nvSpPr>
        <p:spPr>
          <a:xfrm>
            <a:off x="7830382" y="6727235"/>
            <a:ext cx="3664643" cy="4813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Calistoga"/>
                <a:ea typeface="Calistoga"/>
                <a:cs typeface="Calistoga"/>
                <a:sym typeface="Calistoga"/>
              </a:rPr>
              <a:t>GIẢI QUYẾT</a:t>
            </a:r>
            <a:endParaRPr/>
          </a:p>
        </p:txBody>
      </p:sp>
      <p:grpSp>
        <p:nvGrpSpPr>
          <p:cNvPr id="582" name="Google Shape;582;p13"/>
          <p:cNvGrpSpPr/>
          <p:nvPr/>
        </p:nvGrpSpPr>
        <p:grpSpPr>
          <a:xfrm>
            <a:off x="7909438" y="3761161"/>
            <a:ext cx="9349862" cy="1072772"/>
            <a:chOff x="0" y="-57150"/>
            <a:chExt cx="12466482" cy="1430362"/>
          </a:xfrm>
        </p:grpSpPr>
        <p:sp>
          <p:nvSpPr>
            <p:cNvPr id="583" name="Google Shape;583;p13"/>
            <p:cNvSpPr txBox="1"/>
            <p:nvPr/>
          </p:nvSpPr>
          <p:spPr>
            <a:xfrm>
              <a:off x="0" y="-57150"/>
              <a:ext cx="4886191" cy="6227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04AAD"/>
                  </a:solidFill>
                  <a:latin typeface="Calistoga"/>
                  <a:ea typeface="Calistoga"/>
                  <a:cs typeface="Calistoga"/>
                  <a:sym typeface="Calistoga"/>
                </a:rPr>
                <a:t>VẤN ĐỀ</a:t>
              </a:r>
              <a:endParaRPr/>
            </a:p>
          </p:txBody>
        </p:sp>
        <p:sp>
          <p:nvSpPr>
            <p:cNvPr id="584" name="Google Shape;584;p13"/>
            <p:cNvSpPr txBox="1"/>
            <p:nvPr/>
          </p:nvSpPr>
          <p:spPr>
            <a:xfrm>
              <a:off x="0" y="702098"/>
              <a:ext cx="12466482" cy="671114"/>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000000"/>
                  </a:solidFill>
                  <a:latin typeface="Open Sans"/>
                  <a:ea typeface="Open Sans"/>
                  <a:cs typeface="Open Sans"/>
                  <a:sym typeface="Open Sans"/>
                </a:rPr>
                <a:t>Quản lý học phí rời rạc, dễ thất thoát hoặc sai sót</a:t>
              </a:r>
              <a:endParaRPr/>
            </a:p>
          </p:txBody>
        </p:sp>
      </p:grpSp>
      <p:sp>
        <p:nvSpPr>
          <p:cNvPr id="585" name="Google Shape;585;p13"/>
          <p:cNvSpPr txBox="1"/>
          <p:nvPr/>
        </p:nvSpPr>
        <p:spPr>
          <a:xfrm>
            <a:off x="7830382" y="7275240"/>
            <a:ext cx="9428918" cy="2282328"/>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1" i="0" lang="en-US" sz="2599" u="none" cap="none" strike="noStrike">
                <a:solidFill>
                  <a:srgbClr val="FFFFFF"/>
                </a:solidFill>
                <a:latin typeface="Open Sans"/>
                <a:ea typeface="Open Sans"/>
                <a:cs typeface="Open Sans"/>
                <a:sym typeface="Open Sans"/>
              </a:rPr>
              <a:t>Hệ thống quản lý học phí tập trung</a:t>
            </a:r>
            <a:r>
              <a:rPr b="0" i="0" lang="en-US" sz="2599" u="none" cap="none" strike="noStrike">
                <a:solidFill>
                  <a:srgbClr val="FFFFFF"/>
                </a:solidFill>
                <a:latin typeface="Open Sans"/>
                <a:ea typeface="Open Sans"/>
                <a:cs typeface="Open Sans"/>
                <a:sym typeface="Open Sans"/>
              </a:rPr>
              <a:t>, theo dõi được quá trình thanh toán, xuất biên lai, nhắc học phí tự động. Báo cáo rõ ràng giúp minh bạch tài chính.</a:t>
            </a:r>
            <a:endParaRPr/>
          </a:p>
          <a:p>
            <a:pPr indent="0" lvl="0" marL="0" marR="0" rtl="0" algn="just">
              <a:lnSpc>
                <a:spcPct val="176029"/>
              </a:lnSpc>
              <a:spcBef>
                <a:spcPts val="0"/>
              </a:spcBef>
              <a:spcAft>
                <a:spcPts val="0"/>
              </a:spcAft>
              <a:buNone/>
            </a:pPr>
            <a:r>
              <a:t/>
            </a:r>
            <a:endParaRPr b="0" i="0" sz="2599" u="none" cap="none" strike="noStrike">
              <a:solidFill>
                <a:srgbClr val="FFFFFF"/>
              </a:solidFill>
              <a:latin typeface="Open Sans"/>
              <a:ea typeface="Open Sans"/>
              <a:cs typeface="Open Sans"/>
              <a:sym typeface="Open Sans"/>
            </a:endParaRPr>
          </a:p>
        </p:txBody>
      </p:sp>
      <p:sp>
        <p:nvSpPr>
          <p:cNvPr id="586" name="Google Shape;586;p13"/>
          <p:cNvSpPr txBox="1"/>
          <p:nvPr/>
        </p:nvSpPr>
        <p:spPr>
          <a:xfrm>
            <a:off x="7685939" y="433211"/>
            <a:ext cx="9741106" cy="2095496"/>
          </a:xfrm>
          <a:prstGeom prst="rect">
            <a:avLst/>
          </a:prstGeom>
          <a:noFill/>
          <a:ln>
            <a:noFill/>
          </a:ln>
        </p:spPr>
        <p:txBody>
          <a:bodyPr anchorCtr="0" anchor="t" bIns="0" lIns="0" spcFirstLastPara="1" rIns="0" wrap="square" tIns="0">
            <a:spAutoFit/>
          </a:bodyPr>
          <a:lstStyle/>
          <a:p>
            <a:pPr indent="0" lvl="0" marL="0" marR="0" rtl="0" algn="l">
              <a:lnSpc>
                <a:spcPct val="171000"/>
              </a:lnSpc>
              <a:spcBef>
                <a:spcPts val="0"/>
              </a:spcBef>
              <a:spcAft>
                <a:spcPts val="0"/>
              </a:spcAft>
              <a:buNone/>
            </a:pPr>
            <a:r>
              <a:rPr b="0" i="0" lang="en-US" sz="5000" u="none" cap="none" strike="noStrike">
                <a:solidFill>
                  <a:srgbClr val="004AAD"/>
                </a:solidFill>
                <a:latin typeface="Calistoga"/>
                <a:ea typeface="Calistoga"/>
                <a:cs typeface="Calistoga"/>
                <a:sym typeface="Calistoga"/>
              </a:rPr>
              <a:t>Hệ thống đã giải quyết được những vấn đề gì cho khách hàng?</a:t>
            </a:r>
            <a:endParaRPr/>
          </a:p>
        </p:txBody>
      </p:sp>
      <p:grpSp>
        <p:nvGrpSpPr>
          <p:cNvPr id="587" name="Google Shape;587;p13"/>
          <p:cNvGrpSpPr/>
          <p:nvPr/>
        </p:nvGrpSpPr>
        <p:grpSpPr>
          <a:xfrm>
            <a:off x="447644" y="527676"/>
            <a:ext cx="4989521" cy="1181885"/>
            <a:chOff x="0" y="0"/>
            <a:chExt cx="6652695" cy="1575847"/>
          </a:xfrm>
        </p:grpSpPr>
        <p:sp>
          <p:nvSpPr>
            <p:cNvPr id="588" name="Google Shape;588;p13"/>
            <p:cNvSpPr txBox="1"/>
            <p:nvPr/>
          </p:nvSpPr>
          <p:spPr>
            <a:xfrm>
              <a:off x="1880715" y="163532"/>
              <a:ext cx="477198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KẾT QUẢ</a:t>
              </a:r>
              <a:endParaRPr/>
            </a:p>
          </p:txBody>
        </p:sp>
        <p:grpSp>
          <p:nvGrpSpPr>
            <p:cNvPr id="589" name="Google Shape;589;p13"/>
            <p:cNvGrpSpPr/>
            <p:nvPr/>
          </p:nvGrpSpPr>
          <p:grpSpPr>
            <a:xfrm>
              <a:off x="0" y="0"/>
              <a:ext cx="1574882" cy="1481240"/>
              <a:chOff x="0" y="0"/>
              <a:chExt cx="879085" cy="826814"/>
            </a:xfrm>
          </p:grpSpPr>
          <p:sp>
            <p:nvSpPr>
              <p:cNvPr id="590" name="Google Shape;590;p13"/>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txBox="1"/>
              <p:nvPr/>
            </p:nvSpPr>
            <p:spPr>
              <a:xfrm>
                <a:off x="82414" y="1314"/>
                <a:ext cx="714256" cy="747987"/>
              </a:xfrm>
              <a:prstGeom prst="rect">
                <a:avLst/>
              </a:prstGeom>
              <a:noFill/>
              <a:ln>
                <a:noFill/>
              </a:ln>
            </p:spPr>
            <p:txBody>
              <a:bodyPr anchorCtr="0" anchor="ctr" bIns="63625" lIns="63625" spcFirstLastPara="1" rIns="63625" wrap="square" tIns="63625">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2" name="Google Shape;592;p13"/>
            <p:cNvSpPr txBox="1"/>
            <p:nvPr/>
          </p:nvSpPr>
          <p:spPr>
            <a:xfrm>
              <a:off x="334511" y="164740"/>
              <a:ext cx="942213" cy="1066034"/>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03</a:t>
              </a:r>
              <a:endParaRPr/>
            </a:p>
          </p:txBody>
        </p:sp>
        <p:cxnSp>
          <p:nvCxnSpPr>
            <p:cNvPr id="593" name="Google Shape;593;p13"/>
            <p:cNvCxnSpPr/>
            <p:nvPr/>
          </p:nvCxnSpPr>
          <p:spPr>
            <a:xfrm>
              <a:off x="1840092" y="1575847"/>
              <a:ext cx="4271947" cy="0"/>
            </a:xfrm>
            <a:prstGeom prst="straightConnector1">
              <a:avLst/>
            </a:prstGeom>
            <a:noFill/>
            <a:ln cap="flat" cmpd="sng" w="50800">
              <a:solidFill>
                <a:srgbClr val="004AAD"/>
              </a:solidFill>
              <a:prstDash val="solid"/>
              <a:round/>
              <a:headEnd len="sm" w="sm" type="none"/>
              <a:tailEnd len="sm" w="sm"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grpSp>
        <p:nvGrpSpPr>
          <p:cNvPr id="598" name="Google Shape;598;p14"/>
          <p:cNvGrpSpPr/>
          <p:nvPr/>
        </p:nvGrpSpPr>
        <p:grpSpPr>
          <a:xfrm>
            <a:off x="0" y="5577042"/>
            <a:ext cx="18288000" cy="4709958"/>
            <a:chOff x="0" y="-47625"/>
            <a:chExt cx="4816593" cy="1240483"/>
          </a:xfrm>
        </p:grpSpPr>
        <p:sp>
          <p:nvSpPr>
            <p:cNvPr id="599" name="Google Shape;599;p14"/>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6791B7"/>
            </a:solidFill>
            <a:ln>
              <a:noFill/>
            </a:ln>
          </p:spPr>
        </p:sp>
        <p:sp>
          <p:nvSpPr>
            <p:cNvPr id="600" name="Google Shape;600;p14"/>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1" name="Google Shape;601;p14"/>
          <p:cNvGrpSpPr/>
          <p:nvPr/>
        </p:nvGrpSpPr>
        <p:grpSpPr>
          <a:xfrm>
            <a:off x="15853048" y="-912528"/>
            <a:ext cx="3803190" cy="3803190"/>
            <a:chOff x="0" y="0"/>
            <a:chExt cx="812800" cy="812800"/>
          </a:xfrm>
        </p:grpSpPr>
        <p:sp>
          <p:nvSpPr>
            <p:cNvPr id="602" name="Google Shape;60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04" name="Google Shape;604;p14"/>
          <p:cNvPicPr preferRelativeResize="0"/>
          <p:nvPr/>
        </p:nvPicPr>
        <p:blipFill rotWithShape="1">
          <a:blip r:embed="rId3">
            <a:alphaModFix/>
          </a:blip>
          <a:srcRect b="6865" l="0" r="0" t="6865"/>
          <a:stretch/>
        </p:blipFill>
        <p:spPr>
          <a:xfrm>
            <a:off x="747213" y="2064637"/>
            <a:ext cx="6420124" cy="5538462"/>
          </a:xfrm>
          <a:prstGeom prst="rect">
            <a:avLst/>
          </a:prstGeom>
          <a:noFill/>
          <a:ln>
            <a:noFill/>
          </a:ln>
        </p:spPr>
      </p:pic>
      <p:sp>
        <p:nvSpPr>
          <p:cNvPr id="605" name="Google Shape;605;p14"/>
          <p:cNvSpPr txBox="1"/>
          <p:nvPr/>
        </p:nvSpPr>
        <p:spPr>
          <a:xfrm>
            <a:off x="7830382" y="6071108"/>
            <a:ext cx="3664643" cy="4813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Calistoga"/>
                <a:ea typeface="Calistoga"/>
                <a:cs typeface="Calistoga"/>
                <a:sym typeface="Calistoga"/>
              </a:rPr>
              <a:t>GIẢI QUYẾT</a:t>
            </a:r>
            <a:endParaRPr/>
          </a:p>
        </p:txBody>
      </p:sp>
      <p:grpSp>
        <p:nvGrpSpPr>
          <p:cNvPr id="606" name="Google Shape;606;p14"/>
          <p:cNvGrpSpPr/>
          <p:nvPr/>
        </p:nvGrpSpPr>
        <p:grpSpPr>
          <a:xfrm>
            <a:off x="7909438" y="3761161"/>
            <a:ext cx="9349862" cy="1072772"/>
            <a:chOff x="0" y="-57150"/>
            <a:chExt cx="12466482" cy="1430362"/>
          </a:xfrm>
        </p:grpSpPr>
        <p:sp>
          <p:nvSpPr>
            <p:cNvPr id="607" name="Google Shape;607;p14"/>
            <p:cNvSpPr txBox="1"/>
            <p:nvPr/>
          </p:nvSpPr>
          <p:spPr>
            <a:xfrm>
              <a:off x="0" y="-57150"/>
              <a:ext cx="4886191" cy="6227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04AAD"/>
                  </a:solidFill>
                  <a:latin typeface="Calistoga"/>
                  <a:ea typeface="Calistoga"/>
                  <a:cs typeface="Calistoga"/>
                  <a:sym typeface="Calistoga"/>
                </a:rPr>
                <a:t>VẤN ĐỀ</a:t>
              </a:r>
              <a:endParaRPr/>
            </a:p>
          </p:txBody>
        </p:sp>
        <p:sp>
          <p:nvSpPr>
            <p:cNvPr id="608" name="Google Shape;608;p14"/>
            <p:cNvSpPr txBox="1"/>
            <p:nvPr/>
          </p:nvSpPr>
          <p:spPr>
            <a:xfrm>
              <a:off x="0" y="702098"/>
              <a:ext cx="12466482" cy="671114"/>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000000"/>
                  </a:solidFill>
                  <a:latin typeface="Open Sans"/>
                  <a:ea typeface="Open Sans"/>
                  <a:cs typeface="Open Sans"/>
                  <a:sym typeface="Open Sans"/>
                </a:rPr>
                <a:t>Phụ huynh khó theo dõi tình hình học tập của học sinh</a:t>
              </a:r>
              <a:endParaRPr/>
            </a:p>
          </p:txBody>
        </p:sp>
      </p:grpSp>
      <p:sp>
        <p:nvSpPr>
          <p:cNvPr id="609" name="Google Shape;609;p14"/>
          <p:cNvSpPr txBox="1"/>
          <p:nvPr/>
        </p:nvSpPr>
        <p:spPr>
          <a:xfrm>
            <a:off x="7830382" y="6590538"/>
            <a:ext cx="9428918" cy="3444510"/>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FFFFFF"/>
                </a:solidFill>
                <a:latin typeface="Open Sans"/>
                <a:ea typeface="Open Sans"/>
                <a:cs typeface="Open Sans"/>
                <a:sym typeface="Open Sans"/>
              </a:rPr>
              <a:t>Giáo viên có thể </a:t>
            </a:r>
            <a:r>
              <a:rPr b="1" i="0" lang="en-US" sz="2599" u="none" cap="none" strike="noStrike">
                <a:solidFill>
                  <a:srgbClr val="FFFFFF"/>
                </a:solidFill>
                <a:latin typeface="Open Sans"/>
                <a:ea typeface="Open Sans"/>
                <a:cs typeface="Open Sans"/>
                <a:sym typeface="Open Sans"/>
              </a:rPr>
              <a:t>đăng tài liệu, bài tập và đánh giá học sinh</a:t>
            </a:r>
            <a:r>
              <a:rPr b="0" i="0" lang="en-US" sz="2599" u="none" cap="none" strike="noStrike">
                <a:solidFill>
                  <a:srgbClr val="FFFFFF"/>
                </a:solidFill>
                <a:latin typeface="Open Sans"/>
                <a:ea typeface="Open Sans"/>
                <a:cs typeface="Open Sans"/>
                <a:sym typeface="Open Sans"/>
              </a:rPr>
              <a:t> trực tiếp trên hệ thống sau mỗi buổi học. Học sinh và phụ huynh có thể truy cập tài khoản riêng để </a:t>
            </a:r>
            <a:r>
              <a:rPr b="1" i="0" lang="en-US" sz="2599" u="none" cap="none" strike="noStrike">
                <a:solidFill>
                  <a:srgbClr val="FFFFFF"/>
                </a:solidFill>
                <a:latin typeface="Open Sans"/>
                <a:ea typeface="Open Sans"/>
                <a:cs typeface="Open Sans"/>
                <a:sym typeface="Open Sans"/>
              </a:rPr>
              <a:t>xem đầy đủ nhận xét từ giáo viên, cũng như tài liệu và bài tập đã giao</a:t>
            </a:r>
            <a:r>
              <a:rPr b="0" i="0" lang="en-US" sz="2599" u="none" cap="none" strike="noStrike">
                <a:solidFill>
                  <a:srgbClr val="FFFFFF"/>
                </a:solidFill>
                <a:latin typeface="Open Sans"/>
                <a:ea typeface="Open Sans"/>
                <a:cs typeface="Open Sans"/>
                <a:sym typeface="Open Sans"/>
              </a:rPr>
              <a:t>. </a:t>
            </a:r>
            <a:endParaRPr/>
          </a:p>
          <a:p>
            <a:pPr indent="0" lvl="0" marL="0" marR="0" rtl="0" algn="just">
              <a:lnSpc>
                <a:spcPct val="176029"/>
              </a:lnSpc>
              <a:spcBef>
                <a:spcPts val="0"/>
              </a:spcBef>
              <a:spcAft>
                <a:spcPts val="0"/>
              </a:spcAft>
              <a:buNone/>
            </a:pPr>
            <a:r>
              <a:t/>
            </a:r>
            <a:endParaRPr b="0" i="0" sz="2599" u="none" cap="none" strike="noStrike">
              <a:solidFill>
                <a:srgbClr val="FFFFFF"/>
              </a:solidFill>
              <a:latin typeface="Open Sans"/>
              <a:ea typeface="Open Sans"/>
              <a:cs typeface="Open Sans"/>
              <a:sym typeface="Open Sans"/>
            </a:endParaRPr>
          </a:p>
        </p:txBody>
      </p:sp>
      <p:sp>
        <p:nvSpPr>
          <p:cNvPr id="610" name="Google Shape;610;p14"/>
          <p:cNvSpPr txBox="1"/>
          <p:nvPr/>
        </p:nvSpPr>
        <p:spPr>
          <a:xfrm>
            <a:off x="7685939" y="433211"/>
            <a:ext cx="9741106" cy="2095496"/>
          </a:xfrm>
          <a:prstGeom prst="rect">
            <a:avLst/>
          </a:prstGeom>
          <a:noFill/>
          <a:ln>
            <a:noFill/>
          </a:ln>
        </p:spPr>
        <p:txBody>
          <a:bodyPr anchorCtr="0" anchor="t" bIns="0" lIns="0" spcFirstLastPara="1" rIns="0" wrap="square" tIns="0">
            <a:spAutoFit/>
          </a:bodyPr>
          <a:lstStyle/>
          <a:p>
            <a:pPr indent="0" lvl="0" marL="0" marR="0" rtl="0" algn="l">
              <a:lnSpc>
                <a:spcPct val="171000"/>
              </a:lnSpc>
              <a:spcBef>
                <a:spcPts val="0"/>
              </a:spcBef>
              <a:spcAft>
                <a:spcPts val="0"/>
              </a:spcAft>
              <a:buNone/>
            </a:pPr>
            <a:r>
              <a:rPr b="0" i="0" lang="en-US" sz="5000" u="none" cap="none" strike="noStrike">
                <a:solidFill>
                  <a:srgbClr val="004AAD"/>
                </a:solidFill>
                <a:latin typeface="Calistoga"/>
                <a:ea typeface="Calistoga"/>
                <a:cs typeface="Calistoga"/>
                <a:sym typeface="Calistoga"/>
              </a:rPr>
              <a:t>Hệ thống đã giải quyết được những vấn đề gì cho khách hàng?</a:t>
            </a:r>
            <a:endParaRPr/>
          </a:p>
        </p:txBody>
      </p:sp>
      <p:grpSp>
        <p:nvGrpSpPr>
          <p:cNvPr id="611" name="Google Shape;611;p14"/>
          <p:cNvGrpSpPr/>
          <p:nvPr/>
        </p:nvGrpSpPr>
        <p:grpSpPr>
          <a:xfrm>
            <a:off x="438119" y="527676"/>
            <a:ext cx="4989521" cy="1181885"/>
            <a:chOff x="0" y="0"/>
            <a:chExt cx="6652695" cy="1575847"/>
          </a:xfrm>
        </p:grpSpPr>
        <p:sp>
          <p:nvSpPr>
            <p:cNvPr id="612" name="Google Shape;612;p14"/>
            <p:cNvSpPr txBox="1"/>
            <p:nvPr/>
          </p:nvSpPr>
          <p:spPr>
            <a:xfrm>
              <a:off x="1880715" y="163532"/>
              <a:ext cx="477198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KẾT QUẢ</a:t>
              </a:r>
              <a:endParaRPr/>
            </a:p>
          </p:txBody>
        </p:sp>
        <p:grpSp>
          <p:nvGrpSpPr>
            <p:cNvPr id="613" name="Google Shape;613;p14"/>
            <p:cNvGrpSpPr/>
            <p:nvPr/>
          </p:nvGrpSpPr>
          <p:grpSpPr>
            <a:xfrm>
              <a:off x="0" y="0"/>
              <a:ext cx="1574882" cy="1481240"/>
              <a:chOff x="0" y="0"/>
              <a:chExt cx="879085" cy="826814"/>
            </a:xfrm>
          </p:grpSpPr>
          <p:sp>
            <p:nvSpPr>
              <p:cNvPr id="614" name="Google Shape;614;p14"/>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txBox="1"/>
              <p:nvPr/>
            </p:nvSpPr>
            <p:spPr>
              <a:xfrm>
                <a:off x="82414" y="1314"/>
                <a:ext cx="714256" cy="747987"/>
              </a:xfrm>
              <a:prstGeom prst="rect">
                <a:avLst/>
              </a:prstGeom>
              <a:noFill/>
              <a:ln>
                <a:noFill/>
              </a:ln>
            </p:spPr>
            <p:txBody>
              <a:bodyPr anchorCtr="0" anchor="ctr" bIns="63625" lIns="63625" spcFirstLastPara="1" rIns="63625" wrap="square" tIns="63625">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6" name="Google Shape;616;p14"/>
            <p:cNvSpPr txBox="1"/>
            <p:nvPr/>
          </p:nvSpPr>
          <p:spPr>
            <a:xfrm>
              <a:off x="334511" y="164740"/>
              <a:ext cx="942213" cy="1066034"/>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03</a:t>
              </a:r>
              <a:endParaRPr/>
            </a:p>
          </p:txBody>
        </p:sp>
        <p:cxnSp>
          <p:nvCxnSpPr>
            <p:cNvPr id="617" name="Google Shape;617;p14"/>
            <p:cNvCxnSpPr/>
            <p:nvPr/>
          </p:nvCxnSpPr>
          <p:spPr>
            <a:xfrm>
              <a:off x="1840092" y="1575847"/>
              <a:ext cx="4271947" cy="0"/>
            </a:xfrm>
            <a:prstGeom prst="straightConnector1">
              <a:avLst/>
            </a:prstGeom>
            <a:noFill/>
            <a:ln cap="flat" cmpd="sng" w="50800">
              <a:solidFill>
                <a:srgbClr val="004AAD"/>
              </a:solidFill>
              <a:prstDash val="solid"/>
              <a:round/>
              <a:headEnd len="sm" w="sm" type="none"/>
              <a:tailEnd len="sm" w="sm" type="none"/>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15"/>
          <p:cNvGrpSpPr/>
          <p:nvPr/>
        </p:nvGrpSpPr>
        <p:grpSpPr>
          <a:xfrm>
            <a:off x="0" y="5577042"/>
            <a:ext cx="18288000" cy="4709958"/>
            <a:chOff x="0" y="-47625"/>
            <a:chExt cx="4816593" cy="1240483"/>
          </a:xfrm>
        </p:grpSpPr>
        <p:sp>
          <p:nvSpPr>
            <p:cNvPr id="623" name="Google Shape;623;p15"/>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6791B7"/>
            </a:solidFill>
            <a:ln>
              <a:noFill/>
            </a:ln>
          </p:spPr>
        </p:sp>
        <p:sp>
          <p:nvSpPr>
            <p:cNvPr id="624" name="Google Shape;624;p15"/>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5" name="Google Shape;625;p15"/>
          <p:cNvGrpSpPr/>
          <p:nvPr/>
        </p:nvGrpSpPr>
        <p:grpSpPr>
          <a:xfrm>
            <a:off x="15853048" y="-912528"/>
            <a:ext cx="3803190" cy="3803190"/>
            <a:chOff x="0" y="0"/>
            <a:chExt cx="812800" cy="812800"/>
          </a:xfrm>
        </p:grpSpPr>
        <p:sp>
          <p:nvSpPr>
            <p:cNvPr id="626" name="Google Shape;62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28" name="Google Shape;628;p15"/>
          <p:cNvPicPr preferRelativeResize="0"/>
          <p:nvPr/>
        </p:nvPicPr>
        <p:blipFill rotWithShape="1">
          <a:blip r:embed="rId3">
            <a:alphaModFix/>
          </a:blip>
          <a:srcRect b="7511" l="0" r="0" t="7511"/>
          <a:stretch/>
        </p:blipFill>
        <p:spPr>
          <a:xfrm>
            <a:off x="514350" y="2890662"/>
            <a:ext cx="6161091" cy="5235480"/>
          </a:xfrm>
          <a:prstGeom prst="rect">
            <a:avLst/>
          </a:prstGeom>
          <a:noFill/>
          <a:ln>
            <a:noFill/>
          </a:ln>
        </p:spPr>
      </p:pic>
      <p:sp>
        <p:nvSpPr>
          <p:cNvPr id="629" name="Google Shape;629;p15"/>
          <p:cNvSpPr txBox="1"/>
          <p:nvPr/>
        </p:nvSpPr>
        <p:spPr>
          <a:xfrm>
            <a:off x="7830382" y="6634225"/>
            <a:ext cx="3664643" cy="4813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Calistoga"/>
                <a:ea typeface="Calistoga"/>
                <a:cs typeface="Calistoga"/>
                <a:sym typeface="Calistoga"/>
              </a:rPr>
              <a:t>GIẢI QUYẾT</a:t>
            </a:r>
            <a:endParaRPr/>
          </a:p>
        </p:txBody>
      </p:sp>
      <p:grpSp>
        <p:nvGrpSpPr>
          <p:cNvPr id="630" name="Google Shape;630;p15"/>
          <p:cNvGrpSpPr/>
          <p:nvPr/>
        </p:nvGrpSpPr>
        <p:grpSpPr>
          <a:xfrm>
            <a:off x="7909438" y="3761161"/>
            <a:ext cx="9349862" cy="1653864"/>
            <a:chOff x="0" y="-57150"/>
            <a:chExt cx="12466482" cy="2205151"/>
          </a:xfrm>
        </p:grpSpPr>
        <p:sp>
          <p:nvSpPr>
            <p:cNvPr id="631" name="Google Shape;631;p15"/>
            <p:cNvSpPr txBox="1"/>
            <p:nvPr/>
          </p:nvSpPr>
          <p:spPr>
            <a:xfrm>
              <a:off x="0" y="-57150"/>
              <a:ext cx="4886191" cy="6227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04AAD"/>
                  </a:solidFill>
                  <a:latin typeface="Calistoga"/>
                  <a:ea typeface="Calistoga"/>
                  <a:cs typeface="Calistoga"/>
                  <a:sym typeface="Calistoga"/>
                </a:rPr>
                <a:t>VẤN ĐỀ</a:t>
              </a:r>
              <a:endParaRPr/>
            </a:p>
          </p:txBody>
        </p:sp>
        <p:sp>
          <p:nvSpPr>
            <p:cNvPr id="632" name="Google Shape;632;p15"/>
            <p:cNvSpPr txBox="1"/>
            <p:nvPr/>
          </p:nvSpPr>
          <p:spPr>
            <a:xfrm>
              <a:off x="0" y="702098"/>
              <a:ext cx="12466482" cy="1445903"/>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000000"/>
                  </a:solidFill>
                  <a:latin typeface="Open Sans"/>
                  <a:ea typeface="Open Sans"/>
                  <a:cs typeface="Open Sans"/>
                  <a:sym typeface="Open Sans"/>
                </a:rPr>
                <a:t>Thông tin học sinh, phụ huynh, giáo viên rời rạc, không được quản lý tập trung</a:t>
              </a:r>
              <a:endParaRPr/>
            </a:p>
          </p:txBody>
        </p:sp>
      </p:grpSp>
      <p:sp>
        <p:nvSpPr>
          <p:cNvPr id="633" name="Google Shape;633;p15"/>
          <p:cNvSpPr txBox="1"/>
          <p:nvPr/>
        </p:nvSpPr>
        <p:spPr>
          <a:xfrm>
            <a:off x="7830382" y="7153655"/>
            <a:ext cx="9428918" cy="2282328"/>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FFFFFF"/>
                </a:solidFill>
                <a:latin typeface="Open Sans"/>
                <a:ea typeface="Open Sans"/>
                <a:cs typeface="Open Sans"/>
                <a:sym typeface="Open Sans"/>
              </a:rPr>
              <a:t>Hệ thống cung cấp</a:t>
            </a:r>
            <a:r>
              <a:rPr b="1" i="0" lang="en-US" sz="2599" u="none" cap="none" strike="noStrike">
                <a:solidFill>
                  <a:srgbClr val="FFFFFF"/>
                </a:solidFill>
                <a:latin typeface="Open Sans"/>
                <a:ea typeface="Open Sans"/>
                <a:cs typeface="Open Sans"/>
                <a:sym typeface="Open Sans"/>
              </a:rPr>
              <a:t> quản lý thông tin học sinh, phụ huynh, giáo viên tập trung</a:t>
            </a:r>
            <a:r>
              <a:rPr b="0" i="0" lang="en-US" sz="2599" u="none" cap="none" strike="noStrike">
                <a:solidFill>
                  <a:srgbClr val="FFFFFF"/>
                </a:solidFill>
                <a:latin typeface="Open Sans"/>
                <a:ea typeface="Open Sans"/>
                <a:cs typeface="Open Sans"/>
                <a:sym typeface="Open Sans"/>
              </a:rPr>
              <a:t>, với cơ sở dữ liệu đầy đủ và dễ dàng truy cập.</a:t>
            </a:r>
            <a:endParaRPr/>
          </a:p>
          <a:p>
            <a:pPr indent="0" lvl="0" marL="0" marR="0" rtl="0" algn="just">
              <a:lnSpc>
                <a:spcPct val="176029"/>
              </a:lnSpc>
              <a:spcBef>
                <a:spcPts val="0"/>
              </a:spcBef>
              <a:spcAft>
                <a:spcPts val="0"/>
              </a:spcAft>
              <a:buNone/>
            </a:pPr>
            <a:r>
              <a:t/>
            </a:r>
            <a:endParaRPr b="0" i="0" sz="2599" u="none" cap="none" strike="noStrike">
              <a:solidFill>
                <a:srgbClr val="FFFFFF"/>
              </a:solidFill>
              <a:latin typeface="Open Sans"/>
              <a:ea typeface="Open Sans"/>
              <a:cs typeface="Open Sans"/>
              <a:sym typeface="Open Sans"/>
            </a:endParaRPr>
          </a:p>
        </p:txBody>
      </p:sp>
      <p:sp>
        <p:nvSpPr>
          <p:cNvPr id="634" name="Google Shape;634;p15"/>
          <p:cNvSpPr txBox="1"/>
          <p:nvPr/>
        </p:nvSpPr>
        <p:spPr>
          <a:xfrm>
            <a:off x="7685939" y="433211"/>
            <a:ext cx="9741106" cy="2095496"/>
          </a:xfrm>
          <a:prstGeom prst="rect">
            <a:avLst/>
          </a:prstGeom>
          <a:noFill/>
          <a:ln>
            <a:noFill/>
          </a:ln>
        </p:spPr>
        <p:txBody>
          <a:bodyPr anchorCtr="0" anchor="t" bIns="0" lIns="0" spcFirstLastPara="1" rIns="0" wrap="square" tIns="0">
            <a:spAutoFit/>
          </a:bodyPr>
          <a:lstStyle/>
          <a:p>
            <a:pPr indent="0" lvl="0" marL="0" marR="0" rtl="0" algn="l">
              <a:lnSpc>
                <a:spcPct val="171000"/>
              </a:lnSpc>
              <a:spcBef>
                <a:spcPts val="0"/>
              </a:spcBef>
              <a:spcAft>
                <a:spcPts val="0"/>
              </a:spcAft>
              <a:buNone/>
            </a:pPr>
            <a:r>
              <a:rPr b="0" i="0" lang="en-US" sz="5000" u="none" cap="none" strike="noStrike">
                <a:solidFill>
                  <a:srgbClr val="004AAD"/>
                </a:solidFill>
                <a:latin typeface="Calistoga"/>
                <a:ea typeface="Calistoga"/>
                <a:cs typeface="Calistoga"/>
                <a:sym typeface="Calistoga"/>
              </a:rPr>
              <a:t>Hệ thống đã giải quyết được những vấn đề gì cho khách hàng?</a:t>
            </a:r>
            <a:endParaRPr/>
          </a:p>
        </p:txBody>
      </p:sp>
      <p:grpSp>
        <p:nvGrpSpPr>
          <p:cNvPr id="635" name="Google Shape;635;p15"/>
          <p:cNvGrpSpPr/>
          <p:nvPr/>
        </p:nvGrpSpPr>
        <p:grpSpPr>
          <a:xfrm>
            <a:off x="447644" y="527676"/>
            <a:ext cx="4989521" cy="1181885"/>
            <a:chOff x="0" y="0"/>
            <a:chExt cx="6652695" cy="1575847"/>
          </a:xfrm>
        </p:grpSpPr>
        <p:sp>
          <p:nvSpPr>
            <p:cNvPr id="636" name="Google Shape;636;p15"/>
            <p:cNvSpPr txBox="1"/>
            <p:nvPr/>
          </p:nvSpPr>
          <p:spPr>
            <a:xfrm>
              <a:off x="1880715" y="163532"/>
              <a:ext cx="477198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KẾT QUẢ</a:t>
              </a:r>
              <a:endParaRPr/>
            </a:p>
          </p:txBody>
        </p:sp>
        <p:grpSp>
          <p:nvGrpSpPr>
            <p:cNvPr id="637" name="Google Shape;637;p15"/>
            <p:cNvGrpSpPr/>
            <p:nvPr/>
          </p:nvGrpSpPr>
          <p:grpSpPr>
            <a:xfrm>
              <a:off x="0" y="0"/>
              <a:ext cx="1574882" cy="1481240"/>
              <a:chOff x="0" y="0"/>
              <a:chExt cx="879085" cy="826814"/>
            </a:xfrm>
          </p:grpSpPr>
          <p:sp>
            <p:nvSpPr>
              <p:cNvPr id="638" name="Google Shape;638;p15"/>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txBox="1"/>
              <p:nvPr/>
            </p:nvSpPr>
            <p:spPr>
              <a:xfrm>
                <a:off x="82414" y="1314"/>
                <a:ext cx="714256" cy="747987"/>
              </a:xfrm>
              <a:prstGeom prst="rect">
                <a:avLst/>
              </a:prstGeom>
              <a:noFill/>
              <a:ln>
                <a:noFill/>
              </a:ln>
            </p:spPr>
            <p:txBody>
              <a:bodyPr anchorCtr="0" anchor="ctr" bIns="63625" lIns="63625" spcFirstLastPara="1" rIns="63625" wrap="square" tIns="63625">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0" name="Google Shape;640;p15"/>
            <p:cNvSpPr txBox="1"/>
            <p:nvPr/>
          </p:nvSpPr>
          <p:spPr>
            <a:xfrm>
              <a:off x="334511" y="164740"/>
              <a:ext cx="942213" cy="1066034"/>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03</a:t>
              </a:r>
              <a:endParaRPr/>
            </a:p>
          </p:txBody>
        </p:sp>
        <p:cxnSp>
          <p:nvCxnSpPr>
            <p:cNvPr id="641" name="Google Shape;641;p15"/>
            <p:cNvCxnSpPr/>
            <p:nvPr/>
          </p:nvCxnSpPr>
          <p:spPr>
            <a:xfrm>
              <a:off x="1840092" y="1575847"/>
              <a:ext cx="4271947" cy="0"/>
            </a:xfrm>
            <a:prstGeom prst="straightConnector1">
              <a:avLst/>
            </a:prstGeom>
            <a:noFill/>
            <a:ln cap="flat" cmpd="sng" w="50800">
              <a:solidFill>
                <a:srgbClr val="004AAD"/>
              </a:solidFill>
              <a:prstDash val="solid"/>
              <a:round/>
              <a:headEnd len="sm" w="sm" type="none"/>
              <a:tailEnd len="sm" w="sm" type="non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grpSp>
        <p:nvGrpSpPr>
          <p:cNvPr id="646" name="Google Shape;646;p16"/>
          <p:cNvGrpSpPr/>
          <p:nvPr/>
        </p:nvGrpSpPr>
        <p:grpSpPr>
          <a:xfrm>
            <a:off x="0" y="5577042"/>
            <a:ext cx="18288000" cy="4709958"/>
            <a:chOff x="0" y="-47625"/>
            <a:chExt cx="4816593" cy="1240483"/>
          </a:xfrm>
        </p:grpSpPr>
        <p:sp>
          <p:nvSpPr>
            <p:cNvPr id="647" name="Google Shape;647;p16"/>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6791B7"/>
            </a:solidFill>
            <a:ln>
              <a:noFill/>
            </a:ln>
          </p:spPr>
        </p:sp>
        <p:sp>
          <p:nvSpPr>
            <p:cNvPr id="648" name="Google Shape;648;p16"/>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9" name="Google Shape;649;p16"/>
          <p:cNvGrpSpPr/>
          <p:nvPr/>
        </p:nvGrpSpPr>
        <p:grpSpPr>
          <a:xfrm>
            <a:off x="16386405" y="-1901595"/>
            <a:ext cx="3803190" cy="3803190"/>
            <a:chOff x="0" y="0"/>
            <a:chExt cx="812800" cy="812800"/>
          </a:xfrm>
        </p:grpSpPr>
        <p:sp>
          <p:nvSpPr>
            <p:cNvPr id="650" name="Google Shape;65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52" name="Google Shape;652;p16"/>
          <p:cNvPicPr preferRelativeResize="0"/>
          <p:nvPr/>
        </p:nvPicPr>
        <p:blipFill rotWithShape="1">
          <a:blip r:embed="rId3">
            <a:alphaModFix/>
          </a:blip>
          <a:srcRect b="0" l="1071" r="1070" t="0"/>
          <a:stretch/>
        </p:blipFill>
        <p:spPr>
          <a:xfrm>
            <a:off x="514350" y="1604784"/>
            <a:ext cx="6969551" cy="7122142"/>
          </a:xfrm>
          <a:prstGeom prst="rect">
            <a:avLst/>
          </a:prstGeom>
          <a:noFill/>
          <a:ln>
            <a:noFill/>
          </a:ln>
        </p:spPr>
      </p:pic>
      <p:sp>
        <p:nvSpPr>
          <p:cNvPr id="653" name="Google Shape;653;p16"/>
          <p:cNvSpPr txBox="1"/>
          <p:nvPr/>
        </p:nvSpPr>
        <p:spPr>
          <a:xfrm>
            <a:off x="7842033" y="6634225"/>
            <a:ext cx="3664643" cy="4813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Calistoga"/>
                <a:ea typeface="Calistoga"/>
                <a:cs typeface="Calistoga"/>
                <a:sym typeface="Calistoga"/>
              </a:rPr>
              <a:t>GIẢI QUYẾT</a:t>
            </a:r>
            <a:endParaRPr/>
          </a:p>
        </p:txBody>
      </p:sp>
      <p:grpSp>
        <p:nvGrpSpPr>
          <p:cNvPr id="654" name="Google Shape;654;p16"/>
          <p:cNvGrpSpPr/>
          <p:nvPr/>
        </p:nvGrpSpPr>
        <p:grpSpPr>
          <a:xfrm>
            <a:off x="7909438" y="3761161"/>
            <a:ext cx="9349862" cy="1653864"/>
            <a:chOff x="0" y="-57150"/>
            <a:chExt cx="12466482" cy="2205151"/>
          </a:xfrm>
        </p:grpSpPr>
        <p:sp>
          <p:nvSpPr>
            <p:cNvPr id="655" name="Google Shape;655;p16"/>
            <p:cNvSpPr txBox="1"/>
            <p:nvPr/>
          </p:nvSpPr>
          <p:spPr>
            <a:xfrm>
              <a:off x="0" y="-57150"/>
              <a:ext cx="4886191" cy="6227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04AAD"/>
                  </a:solidFill>
                  <a:latin typeface="Calistoga"/>
                  <a:ea typeface="Calistoga"/>
                  <a:cs typeface="Calistoga"/>
                  <a:sym typeface="Calistoga"/>
                </a:rPr>
                <a:t>VẤN ĐỀ</a:t>
              </a:r>
              <a:endParaRPr/>
            </a:p>
          </p:txBody>
        </p:sp>
        <p:sp>
          <p:nvSpPr>
            <p:cNvPr id="656" name="Google Shape;656;p16"/>
            <p:cNvSpPr txBox="1"/>
            <p:nvPr/>
          </p:nvSpPr>
          <p:spPr>
            <a:xfrm>
              <a:off x="0" y="702098"/>
              <a:ext cx="12466482" cy="1445903"/>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0" i="0" lang="en-US" sz="2599" u="none" cap="none" strike="noStrike">
                  <a:solidFill>
                    <a:srgbClr val="000000"/>
                  </a:solidFill>
                  <a:latin typeface="Open Sans"/>
                  <a:ea typeface="Open Sans"/>
                  <a:cs typeface="Open Sans"/>
                  <a:sym typeface="Open Sans"/>
                </a:rPr>
                <a:t>Giáo viên không thể biết phòng học nào còn trống, khó khăn trong việc bù giờ đột xuất</a:t>
              </a:r>
              <a:endParaRPr/>
            </a:p>
          </p:txBody>
        </p:sp>
      </p:grpSp>
      <p:sp>
        <p:nvSpPr>
          <p:cNvPr id="657" name="Google Shape;657;p16"/>
          <p:cNvSpPr txBox="1"/>
          <p:nvPr/>
        </p:nvSpPr>
        <p:spPr>
          <a:xfrm>
            <a:off x="7842033" y="7153655"/>
            <a:ext cx="9428918" cy="2282328"/>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1" i="0" lang="en-US" sz="2599" u="none" cap="none" strike="noStrike">
                <a:solidFill>
                  <a:srgbClr val="FFFFFF"/>
                </a:solidFill>
                <a:latin typeface="Open Sans"/>
                <a:ea typeface="Open Sans"/>
                <a:cs typeface="Open Sans"/>
                <a:sym typeface="Open Sans"/>
              </a:rPr>
              <a:t>Hệ thống cung cấp sơ đồ phòng học trực tuyến</a:t>
            </a:r>
            <a:r>
              <a:rPr b="0" i="0" lang="en-US" sz="2599" u="none" cap="none" strike="noStrike">
                <a:solidFill>
                  <a:srgbClr val="FFFFFF"/>
                </a:solidFill>
                <a:latin typeface="Open Sans"/>
                <a:ea typeface="Open Sans"/>
                <a:cs typeface="Open Sans"/>
                <a:sym typeface="Open Sans"/>
              </a:rPr>
              <a:t>, giúp giáo viên dễ dàng xem được tình trạng phòng học (đã được đặt hay còn trống) theo từng thời điểm.</a:t>
            </a:r>
            <a:endParaRPr/>
          </a:p>
          <a:p>
            <a:pPr indent="0" lvl="0" marL="0" marR="0" rtl="0" algn="just">
              <a:lnSpc>
                <a:spcPct val="176029"/>
              </a:lnSpc>
              <a:spcBef>
                <a:spcPts val="0"/>
              </a:spcBef>
              <a:spcAft>
                <a:spcPts val="0"/>
              </a:spcAft>
              <a:buNone/>
            </a:pPr>
            <a:r>
              <a:t/>
            </a:r>
            <a:endParaRPr b="0" i="0" sz="2599" u="none" cap="none" strike="noStrike">
              <a:solidFill>
                <a:srgbClr val="FFFFFF"/>
              </a:solidFill>
              <a:latin typeface="Open Sans"/>
              <a:ea typeface="Open Sans"/>
              <a:cs typeface="Open Sans"/>
              <a:sym typeface="Open Sans"/>
            </a:endParaRPr>
          </a:p>
        </p:txBody>
      </p:sp>
      <p:sp>
        <p:nvSpPr>
          <p:cNvPr id="658" name="Google Shape;658;p16"/>
          <p:cNvSpPr txBox="1"/>
          <p:nvPr/>
        </p:nvSpPr>
        <p:spPr>
          <a:xfrm>
            <a:off x="7685939" y="433211"/>
            <a:ext cx="9741106" cy="2095496"/>
          </a:xfrm>
          <a:prstGeom prst="rect">
            <a:avLst/>
          </a:prstGeom>
          <a:noFill/>
          <a:ln>
            <a:noFill/>
          </a:ln>
        </p:spPr>
        <p:txBody>
          <a:bodyPr anchorCtr="0" anchor="t" bIns="0" lIns="0" spcFirstLastPara="1" rIns="0" wrap="square" tIns="0">
            <a:spAutoFit/>
          </a:bodyPr>
          <a:lstStyle/>
          <a:p>
            <a:pPr indent="0" lvl="0" marL="0" marR="0" rtl="0" algn="l">
              <a:lnSpc>
                <a:spcPct val="171000"/>
              </a:lnSpc>
              <a:spcBef>
                <a:spcPts val="0"/>
              </a:spcBef>
              <a:spcAft>
                <a:spcPts val="0"/>
              </a:spcAft>
              <a:buNone/>
            </a:pPr>
            <a:r>
              <a:rPr b="0" i="0" lang="en-US" sz="5000" u="none" cap="none" strike="noStrike">
                <a:solidFill>
                  <a:srgbClr val="004AAD"/>
                </a:solidFill>
                <a:latin typeface="Calistoga"/>
                <a:ea typeface="Calistoga"/>
                <a:cs typeface="Calistoga"/>
                <a:sym typeface="Calistoga"/>
              </a:rPr>
              <a:t>Hệ thống đã giải quyết được những vấn đề gì cho khách hàng?</a:t>
            </a:r>
            <a:endParaRPr/>
          </a:p>
        </p:txBody>
      </p:sp>
      <p:grpSp>
        <p:nvGrpSpPr>
          <p:cNvPr id="659" name="Google Shape;659;p16"/>
          <p:cNvGrpSpPr/>
          <p:nvPr/>
        </p:nvGrpSpPr>
        <p:grpSpPr>
          <a:xfrm>
            <a:off x="438119" y="527676"/>
            <a:ext cx="4989521" cy="1181885"/>
            <a:chOff x="0" y="0"/>
            <a:chExt cx="6652695" cy="1575847"/>
          </a:xfrm>
        </p:grpSpPr>
        <p:sp>
          <p:nvSpPr>
            <p:cNvPr id="660" name="Google Shape;660;p16"/>
            <p:cNvSpPr txBox="1"/>
            <p:nvPr/>
          </p:nvSpPr>
          <p:spPr>
            <a:xfrm>
              <a:off x="1880715" y="163532"/>
              <a:ext cx="477198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KẾT QUẢ</a:t>
              </a:r>
              <a:endParaRPr/>
            </a:p>
          </p:txBody>
        </p:sp>
        <p:grpSp>
          <p:nvGrpSpPr>
            <p:cNvPr id="661" name="Google Shape;661;p16"/>
            <p:cNvGrpSpPr/>
            <p:nvPr/>
          </p:nvGrpSpPr>
          <p:grpSpPr>
            <a:xfrm>
              <a:off x="0" y="0"/>
              <a:ext cx="1574882" cy="1481240"/>
              <a:chOff x="0" y="0"/>
              <a:chExt cx="879085" cy="826814"/>
            </a:xfrm>
          </p:grpSpPr>
          <p:sp>
            <p:nvSpPr>
              <p:cNvPr id="662" name="Google Shape;662;p16"/>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txBox="1"/>
              <p:nvPr/>
            </p:nvSpPr>
            <p:spPr>
              <a:xfrm>
                <a:off x="82414" y="1314"/>
                <a:ext cx="714256" cy="747987"/>
              </a:xfrm>
              <a:prstGeom prst="rect">
                <a:avLst/>
              </a:prstGeom>
              <a:noFill/>
              <a:ln>
                <a:noFill/>
              </a:ln>
            </p:spPr>
            <p:txBody>
              <a:bodyPr anchorCtr="0" anchor="ctr" bIns="63625" lIns="63625" spcFirstLastPara="1" rIns="63625" wrap="square" tIns="63625">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4" name="Google Shape;664;p16"/>
            <p:cNvSpPr txBox="1"/>
            <p:nvPr/>
          </p:nvSpPr>
          <p:spPr>
            <a:xfrm>
              <a:off x="334511" y="164740"/>
              <a:ext cx="942213" cy="1066034"/>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03</a:t>
              </a:r>
              <a:endParaRPr/>
            </a:p>
          </p:txBody>
        </p:sp>
        <p:cxnSp>
          <p:nvCxnSpPr>
            <p:cNvPr id="665" name="Google Shape;665;p16"/>
            <p:cNvCxnSpPr/>
            <p:nvPr/>
          </p:nvCxnSpPr>
          <p:spPr>
            <a:xfrm>
              <a:off x="1840092" y="1575847"/>
              <a:ext cx="4271947" cy="0"/>
            </a:xfrm>
            <a:prstGeom prst="straightConnector1">
              <a:avLst/>
            </a:prstGeom>
            <a:noFill/>
            <a:ln cap="flat" cmpd="sng" w="50800">
              <a:solidFill>
                <a:srgbClr val="004AAD"/>
              </a:solidFill>
              <a:prstDash val="solid"/>
              <a:round/>
              <a:headEnd len="sm" w="sm" type="none"/>
              <a:tailEnd len="sm" w="sm"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grpSp>
        <p:nvGrpSpPr>
          <p:cNvPr id="670" name="Google Shape;670;p17"/>
          <p:cNvGrpSpPr/>
          <p:nvPr/>
        </p:nvGrpSpPr>
        <p:grpSpPr>
          <a:xfrm>
            <a:off x="9394957" y="-180826"/>
            <a:ext cx="8893043" cy="10467826"/>
            <a:chOff x="0" y="-47625"/>
            <a:chExt cx="2342201" cy="2756958"/>
          </a:xfrm>
        </p:grpSpPr>
        <p:sp>
          <p:nvSpPr>
            <p:cNvPr id="671" name="Google Shape;671;p17"/>
            <p:cNvSpPr/>
            <p:nvPr/>
          </p:nvSpPr>
          <p:spPr>
            <a:xfrm>
              <a:off x="0" y="0"/>
              <a:ext cx="2342200" cy="2709333"/>
            </a:xfrm>
            <a:custGeom>
              <a:rect b="b" l="l" r="r" t="t"/>
              <a:pathLst>
                <a:path extrusionOk="0" h="2709333" w="2342200">
                  <a:moveTo>
                    <a:pt x="0" y="0"/>
                  </a:moveTo>
                  <a:lnTo>
                    <a:pt x="2342200" y="0"/>
                  </a:lnTo>
                  <a:lnTo>
                    <a:pt x="2342200" y="2709333"/>
                  </a:lnTo>
                  <a:lnTo>
                    <a:pt x="0" y="2709333"/>
                  </a:lnTo>
                  <a:close/>
                </a:path>
              </a:pathLst>
            </a:custGeom>
            <a:solidFill>
              <a:srgbClr val="EBF8FF"/>
            </a:solidFill>
            <a:ln>
              <a:noFill/>
            </a:ln>
          </p:spPr>
        </p:sp>
        <p:sp>
          <p:nvSpPr>
            <p:cNvPr id="672" name="Google Shape;672;p17"/>
            <p:cNvSpPr txBox="1"/>
            <p:nvPr/>
          </p:nvSpPr>
          <p:spPr>
            <a:xfrm>
              <a:off x="0" y="-47625"/>
              <a:ext cx="2342201" cy="2756958"/>
            </a:xfrm>
            <a:prstGeom prst="rect">
              <a:avLst/>
            </a:prstGeom>
            <a:noFill/>
            <a:ln>
              <a:noFill/>
            </a:ln>
          </p:spPr>
          <p:txBody>
            <a:bodyPr anchorCtr="0" anchor="ctr" bIns="50800" lIns="50800" spcFirstLastPara="1" rIns="50800" wrap="square" tIns="50800">
              <a:noAutofit/>
            </a:bodyPr>
            <a:lstStyle/>
            <a:p>
              <a:pPr indent="0" lvl="0" marL="0" marR="0" rtl="0" algn="l">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3" name="Google Shape;673;p17"/>
          <p:cNvSpPr/>
          <p:nvPr/>
        </p:nvSpPr>
        <p:spPr>
          <a:xfrm>
            <a:off x="6190060" y="4299999"/>
            <a:ext cx="6409795" cy="6409795"/>
          </a:xfrm>
          <a:custGeom>
            <a:rect b="b" l="l" r="r" t="t"/>
            <a:pathLst>
              <a:path extrusionOk="0" h="6409795" w="6409795">
                <a:moveTo>
                  <a:pt x="0" y="0"/>
                </a:moveTo>
                <a:lnTo>
                  <a:pt x="6409795" y="0"/>
                </a:lnTo>
                <a:lnTo>
                  <a:pt x="6409795" y="6409795"/>
                </a:lnTo>
                <a:lnTo>
                  <a:pt x="0" y="6409795"/>
                </a:lnTo>
                <a:lnTo>
                  <a:pt x="0" y="0"/>
                </a:lnTo>
                <a:close/>
              </a:path>
            </a:pathLst>
          </a:custGeom>
          <a:blipFill rotWithShape="1">
            <a:blip r:embed="rId3">
              <a:alphaModFix/>
            </a:blip>
            <a:stretch>
              <a:fillRect b="0" l="0" r="0" t="0"/>
            </a:stretch>
          </a:blipFill>
          <a:ln>
            <a:noFill/>
          </a:ln>
        </p:spPr>
      </p:sp>
      <p:cxnSp>
        <p:nvCxnSpPr>
          <p:cNvPr id="674" name="Google Shape;674;p17"/>
          <p:cNvCxnSpPr/>
          <p:nvPr/>
        </p:nvCxnSpPr>
        <p:spPr>
          <a:xfrm>
            <a:off x="5007314" y="4816382"/>
            <a:ext cx="9605723" cy="0"/>
          </a:xfrm>
          <a:prstGeom prst="straightConnector1">
            <a:avLst/>
          </a:prstGeom>
          <a:noFill/>
          <a:ln cap="flat" cmpd="sng" w="76200">
            <a:solidFill>
              <a:srgbClr val="BEB0B0"/>
            </a:solidFill>
            <a:prstDash val="solid"/>
            <a:round/>
            <a:headEnd len="sm" w="sm" type="none"/>
            <a:tailEnd len="sm" w="sm" type="none"/>
          </a:ln>
        </p:spPr>
      </p:cxnSp>
      <p:sp>
        <p:nvSpPr>
          <p:cNvPr id="675" name="Google Shape;675;p17"/>
          <p:cNvSpPr txBox="1"/>
          <p:nvPr/>
        </p:nvSpPr>
        <p:spPr>
          <a:xfrm>
            <a:off x="3751958" y="3656237"/>
            <a:ext cx="12116435" cy="1017270"/>
          </a:xfrm>
          <a:prstGeom prst="rect">
            <a:avLst/>
          </a:prstGeom>
          <a:noFill/>
          <a:ln>
            <a:noFill/>
          </a:ln>
        </p:spPr>
        <p:txBody>
          <a:bodyPr anchorCtr="0" anchor="t" bIns="0" lIns="0" spcFirstLastPara="1" rIns="0" wrap="square" tIns="0">
            <a:spAutoFit/>
          </a:bodyPr>
          <a:lstStyle/>
          <a:p>
            <a:pPr indent="0" lvl="0" marL="0" marR="0" rtl="0" algn="ctr">
              <a:lnSpc>
                <a:spcPct val="105000"/>
              </a:lnSpc>
              <a:spcBef>
                <a:spcPts val="0"/>
              </a:spcBef>
              <a:spcAft>
                <a:spcPts val="0"/>
              </a:spcAft>
              <a:buNone/>
            </a:pPr>
            <a:r>
              <a:rPr b="0" i="0" lang="en-US" sz="7399" u="none" cap="none" strike="noStrike">
                <a:solidFill>
                  <a:srgbClr val="004AAD"/>
                </a:solidFill>
                <a:latin typeface="Calistoga"/>
                <a:ea typeface="Calistoga"/>
                <a:cs typeface="Calistoga"/>
                <a:sym typeface="Calistoga"/>
              </a:rPr>
              <a:t>HƯỚNG PHÁT TRIỂN DỰ ÁN</a:t>
            </a:r>
            <a:endParaRPr/>
          </a:p>
        </p:txBody>
      </p:sp>
      <p:grpSp>
        <p:nvGrpSpPr>
          <p:cNvPr id="676" name="Google Shape;676;p17"/>
          <p:cNvGrpSpPr/>
          <p:nvPr/>
        </p:nvGrpSpPr>
        <p:grpSpPr>
          <a:xfrm>
            <a:off x="8416765" y="1513314"/>
            <a:ext cx="1956384" cy="1931061"/>
            <a:chOff x="0" y="-35673"/>
            <a:chExt cx="885824" cy="874357"/>
          </a:xfrm>
        </p:grpSpPr>
        <p:sp>
          <p:nvSpPr>
            <p:cNvPr id="677" name="Google Shape;677;p17"/>
            <p:cNvSpPr/>
            <p:nvPr/>
          </p:nvSpPr>
          <p:spPr>
            <a:xfrm>
              <a:off x="0" y="0"/>
              <a:ext cx="885824" cy="838684"/>
            </a:xfrm>
            <a:custGeom>
              <a:rect b="b" l="l" r="r" t="t"/>
              <a:pathLst>
                <a:path extrusionOk="0" h="838684" w="885824">
                  <a:moveTo>
                    <a:pt x="442912" y="0"/>
                  </a:moveTo>
                  <a:cubicBezTo>
                    <a:pt x="198298" y="0"/>
                    <a:pt x="0" y="187746"/>
                    <a:pt x="0" y="419342"/>
                  </a:cubicBezTo>
                  <a:cubicBezTo>
                    <a:pt x="0" y="650938"/>
                    <a:pt x="198298" y="838684"/>
                    <a:pt x="442912" y="838684"/>
                  </a:cubicBezTo>
                  <a:cubicBezTo>
                    <a:pt x="687525" y="838684"/>
                    <a:pt x="885824" y="650938"/>
                    <a:pt x="885824" y="419342"/>
                  </a:cubicBezTo>
                  <a:cubicBezTo>
                    <a:pt x="885824" y="187746"/>
                    <a:pt x="687525" y="0"/>
                    <a:pt x="44291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txBox="1"/>
            <p:nvPr/>
          </p:nvSpPr>
          <p:spPr>
            <a:xfrm>
              <a:off x="83046" y="-35673"/>
              <a:ext cx="719732" cy="795731"/>
            </a:xfrm>
            <a:prstGeom prst="rect">
              <a:avLst/>
            </a:prstGeom>
            <a:noFill/>
            <a:ln>
              <a:noFill/>
            </a:ln>
          </p:spPr>
          <p:txBody>
            <a:bodyPr anchorCtr="0" anchor="ctr" bIns="44450" lIns="44450" spcFirstLastPara="1" rIns="44450" wrap="square" tIns="44450">
              <a:noAutofit/>
            </a:bodyPr>
            <a:lstStyle/>
            <a:p>
              <a:pPr indent="0" lvl="0" marL="0" marR="0" rtl="0" algn="ctr">
                <a:lnSpc>
                  <a:spcPct val="140006"/>
                </a:lnSpc>
                <a:spcBef>
                  <a:spcPts val="0"/>
                </a:spcBef>
                <a:spcAft>
                  <a:spcPts val="0"/>
                </a:spcAft>
                <a:buNone/>
              </a:pPr>
              <a:r>
                <a:rPr b="0" i="0" lang="en-US" sz="5999" u="none" cap="none" strike="noStrike">
                  <a:solidFill>
                    <a:srgbClr val="FDFDFD"/>
                  </a:solidFill>
                  <a:latin typeface="Calistoga"/>
                  <a:ea typeface="Calistoga"/>
                  <a:cs typeface="Calistoga"/>
                  <a:sym typeface="Calistoga"/>
                </a:rPr>
                <a:t>04</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pSp>
        <p:nvGrpSpPr>
          <p:cNvPr id="683" name="Google Shape;683;p18"/>
          <p:cNvGrpSpPr/>
          <p:nvPr/>
        </p:nvGrpSpPr>
        <p:grpSpPr>
          <a:xfrm>
            <a:off x="13270195" y="-180826"/>
            <a:ext cx="5017805" cy="10467826"/>
            <a:chOff x="0" y="-47625"/>
            <a:chExt cx="1321562" cy="2756958"/>
          </a:xfrm>
        </p:grpSpPr>
        <p:sp>
          <p:nvSpPr>
            <p:cNvPr id="684" name="Google Shape;684;p18"/>
            <p:cNvSpPr/>
            <p:nvPr/>
          </p:nvSpPr>
          <p:spPr>
            <a:xfrm>
              <a:off x="0" y="0"/>
              <a:ext cx="1321562" cy="2709333"/>
            </a:xfrm>
            <a:custGeom>
              <a:rect b="b" l="l" r="r" t="t"/>
              <a:pathLst>
                <a:path extrusionOk="0" h="2709333" w="1321562">
                  <a:moveTo>
                    <a:pt x="0" y="0"/>
                  </a:moveTo>
                  <a:lnTo>
                    <a:pt x="1321562" y="0"/>
                  </a:lnTo>
                  <a:lnTo>
                    <a:pt x="1321562" y="2709333"/>
                  </a:lnTo>
                  <a:lnTo>
                    <a:pt x="0" y="2709333"/>
                  </a:lnTo>
                  <a:close/>
                </a:path>
              </a:pathLst>
            </a:custGeom>
            <a:solidFill>
              <a:srgbClr val="6791B7"/>
            </a:solidFill>
            <a:ln>
              <a:noFill/>
            </a:ln>
          </p:spPr>
        </p:sp>
        <p:sp>
          <p:nvSpPr>
            <p:cNvPr id="685" name="Google Shape;685;p18"/>
            <p:cNvSpPr txBox="1"/>
            <p:nvPr/>
          </p:nvSpPr>
          <p:spPr>
            <a:xfrm>
              <a:off x="0" y="-47625"/>
              <a:ext cx="1321562"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6" name="Google Shape;686;p18"/>
          <p:cNvGrpSpPr/>
          <p:nvPr/>
        </p:nvGrpSpPr>
        <p:grpSpPr>
          <a:xfrm>
            <a:off x="17259300" y="8970513"/>
            <a:ext cx="1028700" cy="1316487"/>
            <a:chOff x="0" y="-47625"/>
            <a:chExt cx="270933" cy="346729"/>
          </a:xfrm>
        </p:grpSpPr>
        <p:sp>
          <p:nvSpPr>
            <p:cNvPr id="687" name="Google Shape;687;p18"/>
            <p:cNvSpPr/>
            <p:nvPr/>
          </p:nvSpPr>
          <p:spPr>
            <a:xfrm>
              <a:off x="0" y="0"/>
              <a:ext cx="270933" cy="299104"/>
            </a:xfrm>
            <a:custGeom>
              <a:rect b="b" l="l" r="r" t="t"/>
              <a:pathLst>
                <a:path extrusionOk="0" h="299104" w="270933">
                  <a:moveTo>
                    <a:pt x="0" y="0"/>
                  </a:moveTo>
                  <a:lnTo>
                    <a:pt x="270933" y="0"/>
                  </a:lnTo>
                  <a:lnTo>
                    <a:pt x="270933" y="299104"/>
                  </a:lnTo>
                  <a:lnTo>
                    <a:pt x="0" y="299104"/>
                  </a:lnTo>
                  <a:close/>
                </a:path>
              </a:pathLst>
            </a:custGeom>
            <a:solidFill>
              <a:srgbClr val="BEB0B0"/>
            </a:solidFill>
            <a:ln>
              <a:noFill/>
            </a:ln>
          </p:spPr>
        </p:sp>
        <p:sp>
          <p:nvSpPr>
            <p:cNvPr id="688" name="Google Shape;688;p18"/>
            <p:cNvSpPr txBox="1"/>
            <p:nvPr/>
          </p:nvSpPr>
          <p:spPr>
            <a:xfrm>
              <a:off x="0" y="-47625"/>
              <a:ext cx="270933" cy="34672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89" name="Google Shape;689;p18"/>
          <p:cNvPicPr preferRelativeResize="0"/>
          <p:nvPr/>
        </p:nvPicPr>
        <p:blipFill rotWithShape="1">
          <a:blip r:embed="rId3">
            <a:alphaModFix/>
          </a:blip>
          <a:srcRect b="0" l="4475" r="4474" t="0"/>
          <a:stretch/>
        </p:blipFill>
        <p:spPr>
          <a:xfrm>
            <a:off x="11284281" y="1435037"/>
            <a:ext cx="6753076" cy="7416925"/>
          </a:xfrm>
          <a:prstGeom prst="rect">
            <a:avLst/>
          </a:prstGeom>
          <a:noFill/>
          <a:ln>
            <a:noFill/>
          </a:ln>
        </p:spPr>
      </p:pic>
      <p:grpSp>
        <p:nvGrpSpPr>
          <p:cNvPr id="690" name="Google Shape;690;p18"/>
          <p:cNvGrpSpPr/>
          <p:nvPr/>
        </p:nvGrpSpPr>
        <p:grpSpPr>
          <a:xfrm>
            <a:off x="-726290" y="-1923183"/>
            <a:ext cx="5402508" cy="5402508"/>
            <a:chOff x="0" y="0"/>
            <a:chExt cx="812800" cy="812800"/>
          </a:xfrm>
        </p:grpSpPr>
        <p:sp>
          <p:nvSpPr>
            <p:cNvPr id="691" name="Google Shape;69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3" name="Google Shape;693;p18"/>
          <p:cNvGrpSpPr/>
          <p:nvPr/>
        </p:nvGrpSpPr>
        <p:grpSpPr>
          <a:xfrm>
            <a:off x="10151462" y="778071"/>
            <a:ext cx="715180" cy="715180"/>
            <a:chOff x="0" y="0"/>
            <a:chExt cx="812800" cy="812800"/>
          </a:xfrm>
        </p:grpSpPr>
        <p:sp>
          <p:nvSpPr>
            <p:cNvPr id="694" name="Google Shape;69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6791B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6" name="Google Shape;696;p18"/>
          <p:cNvGrpSpPr/>
          <p:nvPr/>
        </p:nvGrpSpPr>
        <p:grpSpPr>
          <a:xfrm>
            <a:off x="1073207" y="567831"/>
            <a:ext cx="8264504" cy="1442010"/>
            <a:chOff x="50800" y="0"/>
            <a:chExt cx="11019338" cy="1922680"/>
          </a:xfrm>
        </p:grpSpPr>
        <p:cxnSp>
          <p:nvCxnSpPr>
            <p:cNvPr id="697" name="Google Shape;697;p18"/>
            <p:cNvCxnSpPr/>
            <p:nvPr/>
          </p:nvCxnSpPr>
          <p:spPr>
            <a:xfrm>
              <a:off x="50800" y="0"/>
              <a:ext cx="0" cy="1922680"/>
            </a:xfrm>
            <a:prstGeom prst="straightConnector1">
              <a:avLst/>
            </a:prstGeom>
            <a:noFill/>
            <a:ln cap="flat" cmpd="sng" w="101600">
              <a:solidFill>
                <a:srgbClr val="BEB0B0"/>
              </a:solidFill>
              <a:prstDash val="solid"/>
              <a:round/>
              <a:headEnd len="sm" w="sm" type="none"/>
              <a:tailEnd len="sm" w="sm" type="none"/>
            </a:ln>
          </p:spPr>
        </p:cxnSp>
        <p:sp>
          <p:nvSpPr>
            <p:cNvPr id="698" name="Google Shape;698;p18"/>
            <p:cNvSpPr txBox="1"/>
            <p:nvPr/>
          </p:nvSpPr>
          <p:spPr>
            <a:xfrm>
              <a:off x="449375" y="589094"/>
              <a:ext cx="10620763" cy="698077"/>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199" u="none" cap="none" strike="noStrike">
                  <a:solidFill>
                    <a:srgbClr val="000000"/>
                  </a:solidFill>
                  <a:latin typeface="Open Sans SemiBold"/>
                  <a:ea typeface="Open Sans SemiBold"/>
                  <a:cs typeface="Open Sans SemiBold"/>
                  <a:sym typeface="Open Sans SemiBold"/>
                </a:rPr>
                <a:t>NHẬN DIỆN NHU CẦU THỊ TRƯỜNG</a:t>
              </a:r>
              <a:endParaRPr/>
            </a:p>
          </p:txBody>
        </p:sp>
      </p:grpSp>
      <p:sp>
        <p:nvSpPr>
          <p:cNvPr id="699" name="Google Shape;699;p18"/>
          <p:cNvSpPr txBox="1"/>
          <p:nvPr/>
        </p:nvSpPr>
        <p:spPr>
          <a:xfrm>
            <a:off x="1188646" y="2688008"/>
            <a:ext cx="9882968" cy="3935985"/>
          </a:xfrm>
          <a:prstGeom prst="rect">
            <a:avLst/>
          </a:prstGeom>
          <a:noFill/>
          <a:ln>
            <a:noFill/>
          </a:ln>
        </p:spPr>
        <p:txBody>
          <a:bodyPr anchorCtr="0" anchor="t" bIns="0" lIns="0" spcFirstLastPara="1" rIns="0" wrap="square" tIns="0">
            <a:spAutoFit/>
          </a:bodyPr>
          <a:lstStyle/>
          <a:p>
            <a:pPr indent="0" lvl="0" marL="0" marR="0" rtl="0" algn="just">
              <a:lnSpc>
                <a:spcPct val="203039"/>
              </a:lnSpc>
              <a:spcBef>
                <a:spcPts val="0"/>
              </a:spcBef>
              <a:spcAft>
                <a:spcPts val="0"/>
              </a:spcAft>
              <a:buNone/>
            </a:pPr>
            <a:r>
              <a:rPr b="0" i="0" lang="en-US" sz="2599" u="none" cap="none" strike="noStrike">
                <a:solidFill>
                  <a:srgbClr val="000000"/>
                </a:solidFill>
                <a:latin typeface="Open Sans"/>
                <a:ea typeface="Open Sans"/>
                <a:cs typeface="Open Sans"/>
                <a:sym typeface="Open Sans"/>
              </a:rPr>
              <a:t>Trong quá trình phát triển hệ thống quản lý cho trung tâm Hoàng Thiên Education, nhóm nhận thấy rằng không chỉ trung tâm này mà nhiều trung tâm dạy thêm khác cũng đang gặp phải những khó khăn tương tự trong việc sắp xếp lịch dạy, quản lý học viên, kết nối với phụ huynh và theo dõi tiến độ học tập.</a:t>
            </a:r>
            <a:endParaRPr/>
          </a:p>
        </p:txBody>
      </p:sp>
      <p:grpSp>
        <p:nvGrpSpPr>
          <p:cNvPr id="700" name="Google Shape;700;p18"/>
          <p:cNvGrpSpPr/>
          <p:nvPr/>
        </p:nvGrpSpPr>
        <p:grpSpPr>
          <a:xfrm>
            <a:off x="1028700" y="7470933"/>
            <a:ext cx="11555008" cy="2246344"/>
            <a:chOff x="0" y="-51847"/>
            <a:chExt cx="15406678" cy="2995126"/>
          </a:xfrm>
        </p:grpSpPr>
        <p:grpSp>
          <p:nvGrpSpPr>
            <p:cNvPr id="701" name="Google Shape;701;p18"/>
            <p:cNvGrpSpPr/>
            <p:nvPr/>
          </p:nvGrpSpPr>
          <p:grpSpPr>
            <a:xfrm>
              <a:off x="0" y="0"/>
              <a:ext cx="1165331" cy="1044036"/>
              <a:chOff x="0" y="0"/>
              <a:chExt cx="907230" cy="812800"/>
            </a:xfrm>
          </p:grpSpPr>
          <p:sp>
            <p:nvSpPr>
              <p:cNvPr id="702" name="Google Shape;702;p18"/>
              <p:cNvSpPr/>
              <p:nvPr/>
            </p:nvSpPr>
            <p:spPr>
              <a:xfrm>
                <a:off x="0" y="0"/>
                <a:ext cx="907230" cy="812800"/>
              </a:xfrm>
              <a:custGeom>
                <a:rect b="b" l="l" r="r" t="t"/>
                <a:pathLst>
                  <a:path extrusionOk="0" h="812800" w="907230">
                    <a:moveTo>
                      <a:pt x="907230" y="406400"/>
                    </a:moveTo>
                    <a:lnTo>
                      <a:pt x="500830" y="0"/>
                    </a:lnTo>
                    <a:lnTo>
                      <a:pt x="500830" y="203200"/>
                    </a:lnTo>
                    <a:lnTo>
                      <a:pt x="0" y="203200"/>
                    </a:lnTo>
                    <a:lnTo>
                      <a:pt x="0" y="609600"/>
                    </a:lnTo>
                    <a:lnTo>
                      <a:pt x="500830" y="609600"/>
                    </a:lnTo>
                    <a:lnTo>
                      <a:pt x="500830" y="812800"/>
                    </a:lnTo>
                    <a:lnTo>
                      <a:pt x="907230" y="406400"/>
                    </a:lnTo>
                    <a:close/>
                  </a:path>
                </a:pathLst>
              </a:custGeom>
              <a:solidFill>
                <a:srgbClr val="FFC700"/>
              </a:solidFill>
              <a:ln>
                <a:noFill/>
              </a:ln>
            </p:spPr>
          </p:sp>
          <p:sp>
            <p:nvSpPr>
              <p:cNvPr id="703" name="Google Shape;703;p18"/>
              <p:cNvSpPr txBox="1"/>
              <p:nvPr/>
            </p:nvSpPr>
            <p:spPr>
              <a:xfrm>
                <a:off x="0" y="155575"/>
                <a:ext cx="805630"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4" name="Google Shape;704;p18"/>
            <p:cNvSpPr txBox="1"/>
            <p:nvPr/>
          </p:nvSpPr>
          <p:spPr>
            <a:xfrm>
              <a:off x="1463942" y="-51847"/>
              <a:ext cx="13942736" cy="2995126"/>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1" i="1" lang="en-US" sz="2599" u="none" cap="none" strike="noStrike">
                  <a:solidFill>
                    <a:srgbClr val="004AAD"/>
                  </a:solidFill>
                  <a:latin typeface="Open Sans"/>
                  <a:ea typeface="Open Sans"/>
                  <a:cs typeface="Open Sans"/>
                  <a:sym typeface="Open Sans"/>
                </a:rPr>
                <a:t>Thị trường đang tồn tại nhu cầu thực sự về một hệ thống quản lý tích hợp, phù hợp với đặc thù hoạt động nhỏ lẻ nhưng cần chuyên nghiệp hóa.</a:t>
              </a:r>
              <a:endParaRPr/>
            </a:p>
            <a:p>
              <a:pPr indent="0" lvl="0" marL="0" marR="0" rtl="0" algn="just">
                <a:lnSpc>
                  <a:spcPct val="176029"/>
                </a:lnSpc>
                <a:spcBef>
                  <a:spcPts val="0"/>
                </a:spcBef>
                <a:spcAft>
                  <a:spcPts val="0"/>
                </a:spcAft>
                <a:buNone/>
              </a:pPr>
              <a:r>
                <a:t/>
              </a:r>
              <a:endParaRPr b="1" i="1" sz="2599" u="none" cap="none" strike="noStrike">
                <a:solidFill>
                  <a:srgbClr val="004AAD"/>
                </a:solidFill>
                <a:latin typeface="Open Sans"/>
                <a:ea typeface="Open Sans"/>
                <a:cs typeface="Open Sans"/>
                <a:sym typeface="Open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grpSp>
        <p:nvGrpSpPr>
          <p:cNvPr id="709" name="Google Shape;709;p19"/>
          <p:cNvGrpSpPr/>
          <p:nvPr/>
        </p:nvGrpSpPr>
        <p:grpSpPr>
          <a:xfrm>
            <a:off x="8699199" y="1772093"/>
            <a:ext cx="9588801" cy="8514907"/>
            <a:chOff x="0" y="-47625"/>
            <a:chExt cx="2525446" cy="2242609"/>
          </a:xfrm>
        </p:grpSpPr>
        <p:sp>
          <p:nvSpPr>
            <p:cNvPr id="710" name="Google Shape;710;p19"/>
            <p:cNvSpPr/>
            <p:nvPr/>
          </p:nvSpPr>
          <p:spPr>
            <a:xfrm>
              <a:off x="0" y="0"/>
              <a:ext cx="2525446" cy="2194984"/>
            </a:xfrm>
            <a:custGeom>
              <a:rect b="b" l="l" r="r" t="t"/>
              <a:pathLst>
                <a:path extrusionOk="0" h="2194984" w="2525446">
                  <a:moveTo>
                    <a:pt x="0" y="0"/>
                  </a:moveTo>
                  <a:lnTo>
                    <a:pt x="2525446" y="0"/>
                  </a:lnTo>
                  <a:lnTo>
                    <a:pt x="2525446" y="2194984"/>
                  </a:lnTo>
                  <a:lnTo>
                    <a:pt x="0" y="2194984"/>
                  </a:lnTo>
                  <a:close/>
                </a:path>
              </a:pathLst>
            </a:custGeom>
            <a:solidFill>
              <a:srgbClr val="EBF8FF"/>
            </a:solidFill>
            <a:ln>
              <a:noFill/>
            </a:ln>
          </p:spPr>
        </p:sp>
        <p:sp>
          <p:nvSpPr>
            <p:cNvPr id="711" name="Google Shape;711;p19"/>
            <p:cNvSpPr txBox="1"/>
            <p:nvPr/>
          </p:nvSpPr>
          <p:spPr>
            <a:xfrm>
              <a:off x="0" y="-47625"/>
              <a:ext cx="2525446" cy="224260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2" name="Google Shape;712;p19"/>
          <p:cNvGrpSpPr/>
          <p:nvPr/>
        </p:nvGrpSpPr>
        <p:grpSpPr>
          <a:xfrm>
            <a:off x="0" y="276668"/>
            <a:ext cx="18288000" cy="1676251"/>
            <a:chOff x="0" y="-47625"/>
            <a:chExt cx="4816593" cy="441482"/>
          </a:xfrm>
        </p:grpSpPr>
        <p:sp>
          <p:nvSpPr>
            <p:cNvPr id="713" name="Google Shape;713;p19"/>
            <p:cNvSpPr/>
            <p:nvPr/>
          </p:nvSpPr>
          <p:spPr>
            <a:xfrm>
              <a:off x="0" y="0"/>
              <a:ext cx="4816592" cy="393857"/>
            </a:xfrm>
            <a:custGeom>
              <a:rect b="b" l="l" r="r" t="t"/>
              <a:pathLst>
                <a:path extrusionOk="0" h="393857" w="4816592">
                  <a:moveTo>
                    <a:pt x="0" y="0"/>
                  </a:moveTo>
                  <a:lnTo>
                    <a:pt x="4816592" y="0"/>
                  </a:lnTo>
                  <a:lnTo>
                    <a:pt x="4816592" y="393857"/>
                  </a:lnTo>
                  <a:lnTo>
                    <a:pt x="0" y="393857"/>
                  </a:lnTo>
                  <a:close/>
                </a:path>
              </a:pathLst>
            </a:custGeom>
            <a:solidFill>
              <a:srgbClr val="6791B7"/>
            </a:solidFill>
            <a:ln>
              <a:noFill/>
            </a:ln>
          </p:spPr>
        </p:sp>
        <p:sp>
          <p:nvSpPr>
            <p:cNvPr id="714" name="Google Shape;714;p19"/>
            <p:cNvSpPr txBox="1"/>
            <p:nvPr/>
          </p:nvSpPr>
          <p:spPr>
            <a:xfrm>
              <a:off x="0" y="-47625"/>
              <a:ext cx="4816593" cy="441482"/>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5" name="Google Shape;715;p19"/>
          <p:cNvGrpSpPr/>
          <p:nvPr/>
        </p:nvGrpSpPr>
        <p:grpSpPr>
          <a:xfrm>
            <a:off x="15357705" y="7637029"/>
            <a:ext cx="4136867" cy="4136867"/>
            <a:chOff x="0" y="0"/>
            <a:chExt cx="812800" cy="812800"/>
          </a:xfrm>
        </p:grpSpPr>
        <p:sp>
          <p:nvSpPr>
            <p:cNvPr id="716" name="Google Shape;71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8" name="Google Shape;718;p19"/>
          <p:cNvSpPr/>
          <p:nvPr/>
        </p:nvSpPr>
        <p:spPr>
          <a:xfrm>
            <a:off x="0" y="1952919"/>
            <a:ext cx="8699199" cy="3760759"/>
          </a:xfrm>
          <a:custGeom>
            <a:rect b="b" l="l" r="r" t="t"/>
            <a:pathLst>
              <a:path extrusionOk="0" h="3760759" w="8699199">
                <a:moveTo>
                  <a:pt x="0" y="0"/>
                </a:moveTo>
                <a:lnTo>
                  <a:pt x="8699199" y="0"/>
                </a:lnTo>
                <a:lnTo>
                  <a:pt x="8699199" y="3760759"/>
                </a:lnTo>
                <a:lnTo>
                  <a:pt x="0" y="3760759"/>
                </a:lnTo>
                <a:lnTo>
                  <a:pt x="0" y="0"/>
                </a:lnTo>
                <a:close/>
              </a:path>
            </a:pathLst>
          </a:custGeom>
          <a:blipFill rotWithShape="1">
            <a:blip r:embed="rId3">
              <a:alphaModFix/>
            </a:blip>
            <a:stretch>
              <a:fillRect b="-354" l="0" r="0" t="-354"/>
            </a:stretch>
          </a:blipFill>
          <a:ln cap="sq" cmpd="sng" w="9525">
            <a:solidFill>
              <a:srgbClr val="000000"/>
            </a:solidFill>
            <a:prstDash val="solid"/>
            <a:miter lim="8000"/>
            <a:headEnd len="sm" w="sm" type="none"/>
            <a:tailEnd len="sm" w="sm" type="none"/>
          </a:ln>
        </p:spPr>
      </p:sp>
      <p:sp>
        <p:nvSpPr>
          <p:cNvPr id="719" name="Google Shape;719;p19"/>
          <p:cNvSpPr/>
          <p:nvPr/>
        </p:nvSpPr>
        <p:spPr>
          <a:xfrm>
            <a:off x="8843528" y="6400723"/>
            <a:ext cx="9300143" cy="3551716"/>
          </a:xfrm>
          <a:custGeom>
            <a:rect b="b" l="l" r="r" t="t"/>
            <a:pathLst>
              <a:path extrusionOk="0" h="3551716" w="9300143">
                <a:moveTo>
                  <a:pt x="0" y="0"/>
                </a:moveTo>
                <a:lnTo>
                  <a:pt x="9300143" y="0"/>
                </a:lnTo>
                <a:lnTo>
                  <a:pt x="9300143" y="3551715"/>
                </a:lnTo>
                <a:lnTo>
                  <a:pt x="0" y="3551715"/>
                </a:lnTo>
                <a:lnTo>
                  <a:pt x="0" y="0"/>
                </a:lnTo>
                <a:close/>
              </a:path>
            </a:pathLst>
          </a:custGeom>
          <a:blipFill rotWithShape="1">
            <a:blip r:embed="rId4">
              <a:alphaModFix/>
            </a:blip>
            <a:stretch>
              <a:fillRect b="-1797" l="0" r="0" t="-1796"/>
            </a:stretch>
          </a:blipFill>
          <a:ln cap="sq" cmpd="sng" w="9525">
            <a:solidFill>
              <a:srgbClr val="000000"/>
            </a:solidFill>
            <a:prstDash val="solid"/>
            <a:miter lim="8000"/>
            <a:headEnd len="sm" w="sm" type="none"/>
            <a:tailEnd len="sm" w="sm" type="none"/>
          </a:ln>
        </p:spPr>
      </p:sp>
      <p:sp>
        <p:nvSpPr>
          <p:cNvPr id="720" name="Google Shape;720;p19"/>
          <p:cNvSpPr txBox="1"/>
          <p:nvPr/>
        </p:nvSpPr>
        <p:spPr>
          <a:xfrm>
            <a:off x="839945" y="736576"/>
            <a:ext cx="8147912" cy="838201"/>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6000" u="none" cap="none" strike="noStrike">
                <a:solidFill>
                  <a:srgbClr val="FFFFFF"/>
                </a:solidFill>
                <a:latin typeface="Calistoga"/>
                <a:ea typeface="Calistoga"/>
                <a:cs typeface="Calistoga"/>
                <a:sym typeface="Calistoga"/>
              </a:rPr>
              <a:t>KHẢO SÁT</a:t>
            </a:r>
            <a:endParaRPr/>
          </a:p>
        </p:txBody>
      </p:sp>
      <p:sp>
        <p:nvSpPr>
          <p:cNvPr id="721" name="Google Shape;721;p19"/>
          <p:cNvSpPr txBox="1"/>
          <p:nvPr/>
        </p:nvSpPr>
        <p:spPr>
          <a:xfrm>
            <a:off x="11224461" y="3766623"/>
            <a:ext cx="5255955" cy="54737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000000"/>
                </a:solidFill>
                <a:latin typeface="Calistoga"/>
                <a:ea typeface="Calistoga"/>
                <a:cs typeface="Calistoga"/>
                <a:sym typeface="Calistoga"/>
              </a:rPr>
              <a:t>Khảo sát về vị trí làm việc</a:t>
            </a:r>
            <a:endParaRPr/>
          </a:p>
        </p:txBody>
      </p:sp>
      <p:sp>
        <p:nvSpPr>
          <p:cNvPr id="722" name="Google Shape;722;p19"/>
          <p:cNvSpPr txBox="1"/>
          <p:nvPr/>
        </p:nvSpPr>
        <p:spPr>
          <a:xfrm>
            <a:off x="1028700" y="7332666"/>
            <a:ext cx="5684889" cy="1109346"/>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000000"/>
                </a:solidFill>
                <a:latin typeface="Calistoga"/>
                <a:ea typeface="Calistoga"/>
                <a:cs typeface="Calistoga"/>
                <a:sym typeface="Calistoga"/>
              </a:rPr>
              <a:t>Khảo sát về cách thực hoạt động hiện tại của trung  tâm</a:t>
            </a:r>
            <a:endParaRPr/>
          </a:p>
        </p:txBody>
      </p:sp>
      <p:grpSp>
        <p:nvGrpSpPr>
          <p:cNvPr id="723" name="Google Shape;723;p19"/>
          <p:cNvGrpSpPr/>
          <p:nvPr/>
        </p:nvGrpSpPr>
        <p:grpSpPr>
          <a:xfrm rot="10800000">
            <a:off x="9601250" y="3833298"/>
            <a:ext cx="1397180" cy="631861"/>
            <a:chOff x="0" y="0"/>
            <a:chExt cx="1450305" cy="655886"/>
          </a:xfrm>
        </p:grpSpPr>
        <p:sp>
          <p:nvSpPr>
            <p:cNvPr id="724" name="Google Shape;724;p19"/>
            <p:cNvSpPr/>
            <p:nvPr/>
          </p:nvSpPr>
          <p:spPr>
            <a:xfrm>
              <a:off x="0" y="0"/>
              <a:ext cx="1450305" cy="655886"/>
            </a:xfrm>
            <a:custGeom>
              <a:rect b="b" l="l" r="r" t="t"/>
              <a:pathLst>
                <a:path extrusionOk="0" h="655886" w="1450305">
                  <a:moveTo>
                    <a:pt x="1450305" y="327943"/>
                  </a:moveTo>
                  <a:lnTo>
                    <a:pt x="1043905" y="0"/>
                  </a:lnTo>
                  <a:lnTo>
                    <a:pt x="1043905" y="203200"/>
                  </a:lnTo>
                  <a:lnTo>
                    <a:pt x="0" y="203200"/>
                  </a:lnTo>
                  <a:lnTo>
                    <a:pt x="0" y="452686"/>
                  </a:lnTo>
                  <a:lnTo>
                    <a:pt x="1043905" y="452686"/>
                  </a:lnTo>
                  <a:lnTo>
                    <a:pt x="1043905" y="655886"/>
                  </a:lnTo>
                  <a:lnTo>
                    <a:pt x="1450305" y="327943"/>
                  </a:lnTo>
                  <a:close/>
                </a:path>
              </a:pathLst>
            </a:custGeom>
            <a:solidFill>
              <a:srgbClr val="FFC700"/>
            </a:solidFill>
            <a:ln>
              <a:noFill/>
            </a:ln>
          </p:spPr>
        </p:sp>
        <p:sp>
          <p:nvSpPr>
            <p:cNvPr id="725" name="Google Shape;725;p19"/>
            <p:cNvSpPr txBox="1"/>
            <p:nvPr/>
          </p:nvSpPr>
          <p:spPr>
            <a:xfrm>
              <a:off x="0" y="155575"/>
              <a:ext cx="1348705" cy="297111"/>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6" name="Google Shape;726;p19"/>
          <p:cNvGrpSpPr/>
          <p:nvPr/>
        </p:nvGrpSpPr>
        <p:grpSpPr>
          <a:xfrm>
            <a:off x="7007804" y="7604745"/>
            <a:ext cx="1397180" cy="631861"/>
            <a:chOff x="0" y="0"/>
            <a:chExt cx="1450305" cy="655886"/>
          </a:xfrm>
        </p:grpSpPr>
        <p:sp>
          <p:nvSpPr>
            <p:cNvPr id="727" name="Google Shape;727;p19"/>
            <p:cNvSpPr/>
            <p:nvPr/>
          </p:nvSpPr>
          <p:spPr>
            <a:xfrm>
              <a:off x="0" y="0"/>
              <a:ext cx="1450305" cy="655886"/>
            </a:xfrm>
            <a:custGeom>
              <a:rect b="b" l="l" r="r" t="t"/>
              <a:pathLst>
                <a:path extrusionOk="0" h="655886" w="1450305">
                  <a:moveTo>
                    <a:pt x="1450305" y="327943"/>
                  </a:moveTo>
                  <a:lnTo>
                    <a:pt x="1043905" y="0"/>
                  </a:lnTo>
                  <a:lnTo>
                    <a:pt x="1043905" y="203200"/>
                  </a:lnTo>
                  <a:lnTo>
                    <a:pt x="0" y="203200"/>
                  </a:lnTo>
                  <a:lnTo>
                    <a:pt x="0" y="452686"/>
                  </a:lnTo>
                  <a:lnTo>
                    <a:pt x="1043905" y="452686"/>
                  </a:lnTo>
                  <a:lnTo>
                    <a:pt x="1043905" y="655886"/>
                  </a:lnTo>
                  <a:lnTo>
                    <a:pt x="1450305" y="327943"/>
                  </a:lnTo>
                  <a:close/>
                </a:path>
              </a:pathLst>
            </a:custGeom>
            <a:solidFill>
              <a:srgbClr val="FFC700"/>
            </a:solidFill>
            <a:ln>
              <a:noFill/>
            </a:ln>
          </p:spPr>
        </p:sp>
        <p:sp>
          <p:nvSpPr>
            <p:cNvPr id="728" name="Google Shape;728;p19"/>
            <p:cNvSpPr txBox="1"/>
            <p:nvPr/>
          </p:nvSpPr>
          <p:spPr>
            <a:xfrm>
              <a:off x="0" y="155575"/>
              <a:ext cx="1348705" cy="297111"/>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nvSpPr>
        <p:spPr>
          <a:xfrm>
            <a:off x="1598628" y="4119758"/>
            <a:ext cx="6654445" cy="1017270"/>
          </a:xfrm>
          <a:prstGeom prst="rect">
            <a:avLst/>
          </a:prstGeom>
          <a:noFill/>
          <a:ln>
            <a:noFill/>
          </a:ln>
        </p:spPr>
        <p:txBody>
          <a:bodyPr anchorCtr="0" anchor="t" bIns="0" lIns="0" spcFirstLastPara="1" rIns="0" wrap="square" tIns="0">
            <a:spAutoFit/>
          </a:bodyPr>
          <a:lstStyle/>
          <a:p>
            <a:pPr indent="0" lvl="0" marL="0" marR="0" rtl="0" algn="ctr">
              <a:lnSpc>
                <a:spcPct val="126000"/>
              </a:lnSpc>
              <a:spcBef>
                <a:spcPts val="0"/>
              </a:spcBef>
              <a:spcAft>
                <a:spcPts val="0"/>
              </a:spcAft>
              <a:buNone/>
            </a:pPr>
            <a:r>
              <a:rPr b="0" i="0" lang="en-US" sz="6500" u="none" cap="none" strike="noStrike">
                <a:solidFill>
                  <a:srgbClr val="1C56A3"/>
                </a:solidFill>
                <a:latin typeface="Calistoga"/>
                <a:ea typeface="Calistoga"/>
                <a:cs typeface="Calistoga"/>
                <a:sym typeface="Calistoga"/>
              </a:rPr>
              <a:t>NỘI DUNG </a:t>
            </a:r>
            <a:endParaRPr/>
          </a:p>
        </p:txBody>
      </p:sp>
      <p:sp>
        <p:nvSpPr>
          <p:cNvPr id="103" name="Google Shape;103;p2"/>
          <p:cNvSpPr/>
          <p:nvPr/>
        </p:nvSpPr>
        <p:spPr>
          <a:xfrm flipH="1">
            <a:off x="-1347388" y="5143500"/>
            <a:ext cx="19200921" cy="5547878"/>
          </a:xfrm>
          <a:custGeom>
            <a:rect b="b" l="l" r="r" t="t"/>
            <a:pathLst>
              <a:path extrusionOk="0" h="5547878" w="19200921">
                <a:moveTo>
                  <a:pt x="0" y="5547878"/>
                </a:moveTo>
                <a:lnTo>
                  <a:pt x="19200922" y="5547878"/>
                </a:lnTo>
                <a:lnTo>
                  <a:pt x="19200922" y="0"/>
                </a:lnTo>
                <a:lnTo>
                  <a:pt x="0" y="0"/>
                </a:lnTo>
                <a:lnTo>
                  <a:pt x="0" y="5547878"/>
                </a:lnTo>
                <a:close/>
              </a:path>
            </a:pathLst>
          </a:custGeom>
          <a:blipFill rotWithShape="1">
            <a:blip r:embed="rId3">
              <a:alphaModFix/>
            </a:blip>
            <a:stretch>
              <a:fillRect b="-32389" l="0" r="0" t="-55647"/>
            </a:stretch>
          </a:blipFill>
          <a:ln>
            <a:noFill/>
          </a:ln>
        </p:spPr>
      </p:sp>
      <p:grpSp>
        <p:nvGrpSpPr>
          <p:cNvPr id="104" name="Google Shape;104;p2"/>
          <p:cNvGrpSpPr/>
          <p:nvPr/>
        </p:nvGrpSpPr>
        <p:grpSpPr>
          <a:xfrm>
            <a:off x="8683696" y="1995685"/>
            <a:ext cx="1201622" cy="1039243"/>
            <a:chOff x="0" y="0"/>
            <a:chExt cx="956002" cy="826814"/>
          </a:xfrm>
        </p:grpSpPr>
        <p:sp>
          <p:nvSpPr>
            <p:cNvPr id="105" name="Google Shape;105;p2"/>
            <p:cNvSpPr/>
            <p:nvPr/>
          </p:nvSpPr>
          <p:spPr>
            <a:xfrm>
              <a:off x="0" y="0"/>
              <a:ext cx="956002" cy="826814"/>
            </a:xfrm>
            <a:custGeom>
              <a:rect b="b" l="l" r="r" t="t"/>
              <a:pathLst>
                <a:path extrusionOk="0" h="826814" w="956002">
                  <a:moveTo>
                    <a:pt x="478001" y="0"/>
                  </a:moveTo>
                  <a:cubicBezTo>
                    <a:pt x="214008" y="0"/>
                    <a:pt x="0" y="185089"/>
                    <a:pt x="0" y="413407"/>
                  </a:cubicBezTo>
                  <a:cubicBezTo>
                    <a:pt x="0" y="641726"/>
                    <a:pt x="214008" y="826814"/>
                    <a:pt x="478001" y="826814"/>
                  </a:cubicBezTo>
                  <a:cubicBezTo>
                    <a:pt x="741994" y="826814"/>
                    <a:pt x="956002" y="641726"/>
                    <a:pt x="956002" y="413407"/>
                  </a:cubicBezTo>
                  <a:cubicBezTo>
                    <a:pt x="956002" y="185089"/>
                    <a:pt x="741994" y="0"/>
                    <a:pt x="478001" y="0"/>
                  </a:cubicBezTo>
                  <a:close/>
                </a:path>
              </a:pathLst>
            </a:custGeom>
            <a:solidFill>
              <a:srgbClr val="679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txBox="1"/>
            <p:nvPr/>
          </p:nvSpPr>
          <p:spPr>
            <a:xfrm>
              <a:off x="89625" y="1314"/>
              <a:ext cx="776752" cy="747987"/>
            </a:xfrm>
            <a:prstGeom prst="rect">
              <a:avLst/>
            </a:prstGeom>
            <a:noFill/>
            <a:ln>
              <a:noFill/>
            </a:ln>
          </p:spPr>
          <p:txBody>
            <a:bodyPr anchorCtr="0" anchor="ctr" bIns="46850" lIns="46850" spcFirstLastPara="1" rIns="46850" wrap="square" tIns="46850">
              <a:noAutofit/>
            </a:bodyPr>
            <a:lstStyle/>
            <a:p>
              <a:pPr indent="0" lvl="0" marL="0" marR="0" rtl="0" algn="ctr">
                <a:lnSpc>
                  <a:spcPct val="140011"/>
                </a:lnSpc>
                <a:spcBef>
                  <a:spcPts val="0"/>
                </a:spcBef>
                <a:spcAft>
                  <a:spcPts val="0"/>
                </a:spcAft>
                <a:buNone/>
              </a:pPr>
              <a:r>
                <a:rPr b="1" i="0" lang="en-US" sz="3399" u="none" cap="none" strike="noStrike">
                  <a:solidFill>
                    <a:srgbClr val="FFFFFF"/>
                  </a:solidFill>
                  <a:latin typeface="Inter"/>
                  <a:ea typeface="Inter"/>
                  <a:cs typeface="Inter"/>
                  <a:sym typeface="Inter"/>
                </a:rPr>
                <a:t>01</a:t>
              </a:r>
              <a:endParaRPr/>
            </a:p>
          </p:txBody>
        </p:sp>
      </p:grpSp>
      <p:sp>
        <p:nvSpPr>
          <p:cNvPr id="107" name="Google Shape;107;p2"/>
          <p:cNvSpPr txBox="1"/>
          <p:nvPr/>
        </p:nvSpPr>
        <p:spPr>
          <a:xfrm>
            <a:off x="10205301" y="2251912"/>
            <a:ext cx="5556943" cy="5378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200" u="none" cap="none" strike="noStrike">
                <a:solidFill>
                  <a:srgbClr val="1C56A3"/>
                </a:solidFill>
                <a:latin typeface="Open Sans"/>
                <a:ea typeface="Open Sans"/>
                <a:cs typeface="Open Sans"/>
                <a:sym typeface="Open Sans"/>
              </a:rPr>
              <a:t>GIỚI THIỆU VỀ TRUNG TÂM</a:t>
            </a:r>
            <a:endParaRPr/>
          </a:p>
        </p:txBody>
      </p:sp>
      <p:grpSp>
        <p:nvGrpSpPr>
          <p:cNvPr id="108" name="Google Shape;108;p2"/>
          <p:cNvGrpSpPr/>
          <p:nvPr/>
        </p:nvGrpSpPr>
        <p:grpSpPr>
          <a:xfrm>
            <a:off x="8683696" y="6516011"/>
            <a:ext cx="1111017" cy="1039243"/>
            <a:chOff x="0" y="0"/>
            <a:chExt cx="883918" cy="826814"/>
          </a:xfrm>
        </p:grpSpPr>
        <p:sp>
          <p:nvSpPr>
            <p:cNvPr id="109" name="Google Shape;109;p2"/>
            <p:cNvSpPr/>
            <p:nvPr/>
          </p:nvSpPr>
          <p:spPr>
            <a:xfrm>
              <a:off x="0" y="0"/>
              <a:ext cx="883918" cy="826814"/>
            </a:xfrm>
            <a:custGeom>
              <a:rect b="b" l="l" r="r" t="t"/>
              <a:pathLst>
                <a:path extrusionOk="0" h="826814" w="883918">
                  <a:moveTo>
                    <a:pt x="441959" y="0"/>
                  </a:moveTo>
                  <a:cubicBezTo>
                    <a:pt x="197872" y="0"/>
                    <a:pt x="0" y="185089"/>
                    <a:pt x="0" y="413407"/>
                  </a:cubicBezTo>
                  <a:cubicBezTo>
                    <a:pt x="0" y="641726"/>
                    <a:pt x="197872" y="826814"/>
                    <a:pt x="441959" y="826814"/>
                  </a:cubicBezTo>
                  <a:cubicBezTo>
                    <a:pt x="686046" y="826814"/>
                    <a:pt x="883918" y="641726"/>
                    <a:pt x="883918" y="413407"/>
                  </a:cubicBezTo>
                  <a:cubicBezTo>
                    <a:pt x="883918" y="185089"/>
                    <a:pt x="686046" y="0"/>
                    <a:pt x="441959" y="0"/>
                  </a:cubicBezTo>
                  <a:close/>
                </a:path>
              </a:pathLst>
            </a:custGeom>
            <a:solidFill>
              <a:srgbClr val="679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txBox="1"/>
            <p:nvPr/>
          </p:nvSpPr>
          <p:spPr>
            <a:xfrm>
              <a:off x="82867" y="1314"/>
              <a:ext cx="718183" cy="747987"/>
            </a:xfrm>
            <a:prstGeom prst="rect">
              <a:avLst/>
            </a:prstGeom>
            <a:noFill/>
            <a:ln>
              <a:noFill/>
            </a:ln>
          </p:spPr>
          <p:txBody>
            <a:bodyPr anchorCtr="0" anchor="ctr" bIns="46850" lIns="46850" spcFirstLastPara="1" rIns="46850" wrap="square" tIns="46850">
              <a:noAutofit/>
            </a:bodyPr>
            <a:lstStyle/>
            <a:p>
              <a:pPr indent="0" lvl="0" marL="0" marR="0" rtl="0" algn="ctr">
                <a:lnSpc>
                  <a:spcPct val="140011"/>
                </a:lnSpc>
                <a:spcBef>
                  <a:spcPts val="0"/>
                </a:spcBef>
                <a:spcAft>
                  <a:spcPts val="0"/>
                </a:spcAft>
                <a:buNone/>
              </a:pPr>
              <a:r>
                <a:rPr b="1" i="0" lang="en-US" sz="3399" u="none" cap="none" strike="noStrike">
                  <a:solidFill>
                    <a:srgbClr val="FFFFFF"/>
                  </a:solidFill>
                  <a:latin typeface="Inter"/>
                  <a:ea typeface="Inter"/>
                  <a:cs typeface="Inter"/>
                  <a:sym typeface="Inter"/>
                </a:rPr>
                <a:t>04</a:t>
              </a:r>
              <a:endParaRPr/>
            </a:p>
          </p:txBody>
        </p:sp>
      </p:grpSp>
      <p:sp>
        <p:nvSpPr>
          <p:cNvPr id="111" name="Google Shape;111;p2"/>
          <p:cNvSpPr txBox="1"/>
          <p:nvPr/>
        </p:nvSpPr>
        <p:spPr>
          <a:xfrm>
            <a:off x="10189174" y="6772259"/>
            <a:ext cx="6028531" cy="5378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200" u="none" cap="none" strike="noStrike">
                <a:solidFill>
                  <a:srgbClr val="1C56A3"/>
                </a:solidFill>
                <a:latin typeface="Open Sans"/>
                <a:ea typeface="Open Sans"/>
                <a:cs typeface="Open Sans"/>
                <a:sym typeface="Open Sans"/>
              </a:rPr>
              <a:t>HƯỚNG PHÁT TRIỂN DỰ ÁN</a:t>
            </a:r>
            <a:endParaRPr/>
          </a:p>
        </p:txBody>
      </p:sp>
      <p:grpSp>
        <p:nvGrpSpPr>
          <p:cNvPr id="112" name="Google Shape;112;p2"/>
          <p:cNvGrpSpPr/>
          <p:nvPr/>
        </p:nvGrpSpPr>
        <p:grpSpPr>
          <a:xfrm>
            <a:off x="8683696" y="3575537"/>
            <a:ext cx="1111017" cy="1039243"/>
            <a:chOff x="0" y="0"/>
            <a:chExt cx="883918" cy="826814"/>
          </a:xfrm>
        </p:grpSpPr>
        <p:sp>
          <p:nvSpPr>
            <p:cNvPr id="113" name="Google Shape;113;p2"/>
            <p:cNvSpPr/>
            <p:nvPr/>
          </p:nvSpPr>
          <p:spPr>
            <a:xfrm>
              <a:off x="0" y="0"/>
              <a:ext cx="883918" cy="826814"/>
            </a:xfrm>
            <a:custGeom>
              <a:rect b="b" l="l" r="r" t="t"/>
              <a:pathLst>
                <a:path extrusionOk="0" h="826814" w="883918">
                  <a:moveTo>
                    <a:pt x="441959" y="0"/>
                  </a:moveTo>
                  <a:cubicBezTo>
                    <a:pt x="197872" y="0"/>
                    <a:pt x="0" y="185089"/>
                    <a:pt x="0" y="413407"/>
                  </a:cubicBezTo>
                  <a:cubicBezTo>
                    <a:pt x="0" y="641726"/>
                    <a:pt x="197872" y="826814"/>
                    <a:pt x="441959" y="826814"/>
                  </a:cubicBezTo>
                  <a:cubicBezTo>
                    <a:pt x="686046" y="826814"/>
                    <a:pt x="883918" y="641726"/>
                    <a:pt x="883918" y="413407"/>
                  </a:cubicBezTo>
                  <a:cubicBezTo>
                    <a:pt x="883918" y="185089"/>
                    <a:pt x="686046" y="0"/>
                    <a:pt x="441959" y="0"/>
                  </a:cubicBezTo>
                  <a:close/>
                </a:path>
              </a:pathLst>
            </a:custGeom>
            <a:solidFill>
              <a:srgbClr val="679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txBox="1"/>
            <p:nvPr/>
          </p:nvSpPr>
          <p:spPr>
            <a:xfrm>
              <a:off x="82867" y="1314"/>
              <a:ext cx="718183" cy="747987"/>
            </a:xfrm>
            <a:prstGeom prst="rect">
              <a:avLst/>
            </a:prstGeom>
            <a:noFill/>
            <a:ln>
              <a:noFill/>
            </a:ln>
          </p:spPr>
          <p:txBody>
            <a:bodyPr anchorCtr="0" anchor="ctr" bIns="46850" lIns="46850" spcFirstLastPara="1" rIns="46850" wrap="square" tIns="46850">
              <a:noAutofit/>
            </a:bodyPr>
            <a:lstStyle/>
            <a:p>
              <a:pPr indent="0" lvl="0" marL="0" marR="0" rtl="0" algn="ctr">
                <a:lnSpc>
                  <a:spcPct val="140011"/>
                </a:lnSpc>
                <a:spcBef>
                  <a:spcPts val="0"/>
                </a:spcBef>
                <a:spcAft>
                  <a:spcPts val="0"/>
                </a:spcAft>
                <a:buNone/>
              </a:pPr>
              <a:r>
                <a:rPr b="1" i="0" lang="en-US" sz="3399" u="none" cap="none" strike="noStrike">
                  <a:solidFill>
                    <a:srgbClr val="FFFFFF"/>
                  </a:solidFill>
                  <a:latin typeface="Inter"/>
                  <a:ea typeface="Inter"/>
                  <a:cs typeface="Inter"/>
                  <a:sym typeface="Inter"/>
                </a:rPr>
                <a:t>02</a:t>
              </a:r>
              <a:endParaRPr/>
            </a:p>
          </p:txBody>
        </p:sp>
      </p:grpSp>
      <p:sp>
        <p:nvSpPr>
          <p:cNvPr id="115" name="Google Shape;115;p2"/>
          <p:cNvSpPr txBox="1"/>
          <p:nvPr/>
        </p:nvSpPr>
        <p:spPr>
          <a:xfrm>
            <a:off x="10189174" y="3831785"/>
            <a:ext cx="4142558" cy="5378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200" u="none" cap="none" strike="noStrike">
                <a:solidFill>
                  <a:srgbClr val="1C56A3"/>
                </a:solidFill>
                <a:latin typeface="Open Sans"/>
                <a:ea typeface="Open Sans"/>
                <a:cs typeface="Open Sans"/>
                <a:sym typeface="Open Sans"/>
              </a:rPr>
              <a:t>DỰ ÁN</a:t>
            </a:r>
            <a:endParaRPr/>
          </a:p>
        </p:txBody>
      </p:sp>
      <p:grpSp>
        <p:nvGrpSpPr>
          <p:cNvPr id="116" name="Google Shape;116;p2"/>
          <p:cNvGrpSpPr/>
          <p:nvPr/>
        </p:nvGrpSpPr>
        <p:grpSpPr>
          <a:xfrm>
            <a:off x="8683696" y="5043405"/>
            <a:ext cx="1111017" cy="1039243"/>
            <a:chOff x="0" y="0"/>
            <a:chExt cx="883918" cy="826814"/>
          </a:xfrm>
        </p:grpSpPr>
        <p:sp>
          <p:nvSpPr>
            <p:cNvPr id="117" name="Google Shape;117;p2"/>
            <p:cNvSpPr/>
            <p:nvPr/>
          </p:nvSpPr>
          <p:spPr>
            <a:xfrm>
              <a:off x="0" y="0"/>
              <a:ext cx="883918" cy="826814"/>
            </a:xfrm>
            <a:custGeom>
              <a:rect b="b" l="l" r="r" t="t"/>
              <a:pathLst>
                <a:path extrusionOk="0" h="826814" w="883918">
                  <a:moveTo>
                    <a:pt x="441959" y="0"/>
                  </a:moveTo>
                  <a:cubicBezTo>
                    <a:pt x="197872" y="0"/>
                    <a:pt x="0" y="185089"/>
                    <a:pt x="0" y="413407"/>
                  </a:cubicBezTo>
                  <a:cubicBezTo>
                    <a:pt x="0" y="641726"/>
                    <a:pt x="197872" y="826814"/>
                    <a:pt x="441959" y="826814"/>
                  </a:cubicBezTo>
                  <a:cubicBezTo>
                    <a:pt x="686046" y="826814"/>
                    <a:pt x="883918" y="641726"/>
                    <a:pt x="883918" y="413407"/>
                  </a:cubicBezTo>
                  <a:cubicBezTo>
                    <a:pt x="883918" y="185089"/>
                    <a:pt x="686046" y="0"/>
                    <a:pt x="441959" y="0"/>
                  </a:cubicBezTo>
                  <a:close/>
                </a:path>
              </a:pathLst>
            </a:custGeom>
            <a:solidFill>
              <a:srgbClr val="679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txBox="1"/>
            <p:nvPr/>
          </p:nvSpPr>
          <p:spPr>
            <a:xfrm>
              <a:off x="82867" y="1314"/>
              <a:ext cx="718183" cy="747987"/>
            </a:xfrm>
            <a:prstGeom prst="rect">
              <a:avLst/>
            </a:prstGeom>
            <a:noFill/>
            <a:ln>
              <a:noFill/>
            </a:ln>
          </p:spPr>
          <p:txBody>
            <a:bodyPr anchorCtr="0" anchor="ctr" bIns="46850" lIns="46850" spcFirstLastPara="1" rIns="46850" wrap="square" tIns="46850">
              <a:noAutofit/>
            </a:bodyPr>
            <a:lstStyle/>
            <a:p>
              <a:pPr indent="0" lvl="0" marL="0" marR="0" rtl="0" algn="ctr">
                <a:lnSpc>
                  <a:spcPct val="140011"/>
                </a:lnSpc>
                <a:spcBef>
                  <a:spcPts val="0"/>
                </a:spcBef>
                <a:spcAft>
                  <a:spcPts val="0"/>
                </a:spcAft>
                <a:buNone/>
              </a:pPr>
              <a:r>
                <a:rPr b="1" i="0" lang="en-US" sz="3399" u="none" cap="none" strike="noStrike">
                  <a:solidFill>
                    <a:srgbClr val="FFFFFF"/>
                  </a:solidFill>
                  <a:latin typeface="Inter"/>
                  <a:ea typeface="Inter"/>
                  <a:cs typeface="Inter"/>
                  <a:sym typeface="Inter"/>
                </a:rPr>
                <a:t>03</a:t>
              </a:r>
              <a:endParaRPr/>
            </a:p>
          </p:txBody>
        </p:sp>
      </p:grpSp>
      <p:sp>
        <p:nvSpPr>
          <p:cNvPr id="119" name="Google Shape;119;p2"/>
          <p:cNvSpPr txBox="1"/>
          <p:nvPr/>
        </p:nvSpPr>
        <p:spPr>
          <a:xfrm>
            <a:off x="10189174" y="5299653"/>
            <a:ext cx="4397908" cy="5378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200" u="none" cap="none" strike="noStrike">
                <a:solidFill>
                  <a:srgbClr val="1C56A3"/>
                </a:solidFill>
                <a:latin typeface="Open Sans"/>
                <a:ea typeface="Open Sans"/>
                <a:cs typeface="Open Sans"/>
                <a:sym typeface="Open Sans"/>
              </a:rPr>
              <a:t>KẾT QUẢ</a:t>
            </a:r>
            <a:endParaRPr/>
          </a:p>
        </p:txBody>
      </p:sp>
      <p:grpSp>
        <p:nvGrpSpPr>
          <p:cNvPr id="120" name="Google Shape;120;p2"/>
          <p:cNvGrpSpPr/>
          <p:nvPr/>
        </p:nvGrpSpPr>
        <p:grpSpPr>
          <a:xfrm>
            <a:off x="417036" y="333489"/>
            <a:ext cx="4778330" cy="1223328"/>
            <a:chOff x="0" y="0"/>
            <a:chExt cx="6371107" cy="1631103"/>
          </a:xfrm>
        </p:grpSpPr>
        <p:sp>
          <p:nvSpPr>
            <p:cNvPr id="121" name="Google Shape;121;p2"/>
            <p:cNvSpPr/>
            <p:nvPr/>
          </p:nvSpPr>
          <p:spPr>
            <a:xfrm>
              <a:off x="0" y="0"/>
              <a:ext cx="1631103" cy="1631103"/>
            </a:xfrm>
            <a:custGeom>
              <a:rect b="b" l="l" r="r" t="t"/>
              <a:pathLst>
                <a:path extrusionOk="0" h="1631103" w="1631103">
                  <a:moveTo>
                    <a:pt x="0" y="0"/>
                  </a:moveTo>
                  <a:lnTo>
                    <a:pt x="1631103" y="0"/>
                  </a:lnTo>
                  <a:lnTo>
                    <a:pt x="1631103" y="1631103"/>
                  </a:lnTo>
                  <a:lnTo>
                    <a:pt x="0" y="1631103"/>
                  </a:lnTo>
                  <a:lnTo>
                    <a:pt x="0" y="0"/>
                  </a:lnTo>
                  <a:close/>
                </a:path>
              </a:pathLst>
            </a:custGeom>
            <a:blipFill rotWithShape="1">
              <a:blip r:embed="rId4">
                <a:alphaModFix/>
              </a:blip>
              <a:stretch>
                <a:fillRect b="0" l="0" r="0" t="0"/>
              </a:stretch>
            </a:blipFill>
            <a:ln>
              <a:noFill/>
            </a:ln>
          </p:spPr>
        </p:sp>
        <p:sp>
          <p:nvSpPr>
            <p:cNvPr id="122" name="Google Shape;122;p2"/>
            <p:cNvSpPr txBox="1"/>
            <p:nvPr/>
          </p:nvSpPr>
          <p:spPr>
            <a:xfrm>
              <a:off x="2115912" y="323909"/>
              <a:ext cx="4255195" cy="666539"/>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099" u="none" cap="none" strike="noStrike">
                  <a:solidFill>
                    <a:srgbClr val="02357A"/>
                  </a:solidFill>
                  <a:latin typeface="Open Sans"/>
                  <a:ea typeface="Open Sans"/>
                  <a:cs typeface="Open Sans"/>
                  <a:sym typeface="Open Sans"/>
                </a:rPr>
                <a:t>Nhóm 5</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grpSp>
        <p:nvGrpSpPr>
          <p:cNvPr id="733" name="Google Shape;733;p20"/>
          <p:cNvGrpSpPr/>
          <p:nvPr/>
        </p:nvGrpSpPr>
        <p:grpSpPr>
          <a:xfrm>
            <a:off x="8867346" y="1772093"/>
            <a:ext cx="9420654" cy="8514907"/>
            <a:chOff x="0" y="-47625"/>
            <a:chExt cx="2481160" cy="2242609"/>
          </a:xfrm>
        </p:grpSpPr>
        <p:sp>
          <p:nvSpPr>
            <p:cNvPr id="734" name="Google Shape;734;p20"/>
            <p:cNvSpPr/>
            <p:nvPr/>
          </p:nvSpPr>
          <p:spPr>
            <a:xfrm>
              <a:off x="0" y="0"/>
              <a:ext cx="2481160" cy="2194984"/>
            </a:xfrm>
            <a:custGeom>
              <a:rect b="b" l="l" r="r" t="t"/>
              <a:pathLst>
                <a:path extrusionOk="0" h="2194984" w="2481160">
                  <a:moveTo>
                    <a:pt x="0" y="0"/>
                  </a:moveTo>
                  <a:lnTo>
                    <a:pt x="2481160" y="0"/>
                  </a:lnTo>
                  <a:lnTo>
                    <a:pt x="2481160" y="2194984"/>
                  </a:lnTo>
                  <a:lnTo>
                    <a:pt x="0" y="2194984"/>
                  </a:lnTo>
                  <a:close/>
                </a:path>
              </a:pathLst>
            </a:custGeom>
            <a:solidFill>
              <a:srgbClr val="EBF8FF"/>
            </a:solidFill>
            <a:ln>
              <a:noFill/>
            </a:ln>
          </p:spPr>
        </p:sp>
        <p:sp>
          <p:nvSpPr>
            <p:cNvPr id="735" name="Google Shape;735;p20"/>
            <p:cNvSpPr txBox="1"/>
            <p:nvPr/>
          </p:nvSpPr>
          <p:spPr>
            <a:xfrm>
              <a:off x="0" y="-47625"/>
              <a:ext cx="2481160" cy="224260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6" name="Google Shape;736;p20"/>
          <p:cNvGrpSpPr/>
          <p:nvPr/>
        </p:nvGrpSpPr>
        <p:grpSpPr>
          <a:xfrm>
            <a:off x="0" y="276668"/>
            <a:ext cx="18288000" cy="1676251"/>
            <a:chOff x="0" y="-47625"/>
            <a:chExt cx="4816593" cy="441482"/>
          </a:xfrm>
        </p:grpSpPr>
        <p:sp>
          <p:nvSpPr>
            <p:cNvPr id="737" name="Google Shape;737;p20"/>
            <p:cNvSpPr/>
            <p:nvPr/>
          </p:nvSpPr>
          <p:spPr>
            <a:xfrm>
              <a:off x="0" y="0"/>
              <a:ext cx="4816592" cy="393857"/>
            </a:xfrm>
            <a:custGeom>
              <a:rect b="b" l="l" r="r" t="t"/>
              <a:pathLst>
                <a:path extrusionOk="0" h="393857" w="4816592">
                  <a:moveTo>
                    <a:pt x="0" y="0"/>
                  </a:moveTo>
                  <a:lnTo>
                    <a:pt x="4816592" y="0"/>
                  </a:lnTo>
                  <a:lnTo>
                    <a:pt x="4816592" y="393857"/>
                  </a:lnTo>
                  <a:lnTo>
                    <a:pt x="0" y="393857"/>
                  </a:lnTo>
                  <a:close/>
                </a:path>
              </a:pathLst>
            </a:custGeom>
            <a:solidFill>
              <a:srgbClr val="6791B7"/>
            </a:solidFill>
            <a:ln>
              <a:noFill/>
            </a:ln>
          </p:spPr>
        </p:sp>
        <p:sp>
          <p:nvSpPr>
            <p:cNvPr id="738" name="Google Shape;738;p20"/>
            <p:cNvSpPr txBox="1"/>
            <p:nvPr/>
          </p:nvSpPr>
          <p:spPr>
            <a:xfrm>
              <a:off x="0" y="-47625"/>
              <a:ext cx="4816593" cy="441482"/>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9" name="Google Shape;739;p20"/>
          <p:cNvGrpSpPr/>
          <p:nvPr/>
        </p:nvGrpSpPr>
        <p:grpSpPr>
          <a:xfrm>
            <a:off x="15357705" y="7637029"/>
            <a:ext cx="4136867" cy="4136867"/>
            <a:chOff x="0" y="0"/>
            <a:chExt cx="812800" cy="812800"/>
          </a:xfrm>
        </p:grpSpPr>
        <p:sp>
          <p:nvSpPr>
            <p:cNvPr id="740" name="Google Shape;740;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42" name="Google Shape;742;p20"/>
          <p:cNvSpPr/>
          <p:nvPr/>
        </p:nvSpPr>
        <p:spPr>
          <a:xfrm>
            <a:off x="308808" y="2729665"/>
            <a:ext cx="8558538" cy="3591861"/>
          </a:xfrm>
          <a:custGeom>
            <a:rect b="b" l="l" r="r" t="t"/>
            <a:pathLst>
              <a:path extrusionOk="0" h="3591861" w="8558538">
                <a:moveTo>
                  <a:pt x="0" y="0"/>
                </a:moveTo>
                <a:lnTo>
                  <a:pt x="8558538" y="0"/>
                </a:lnTo>
                <a:lnTo>
                  <a:pt x="8558538" y="3591862"/>
                </a:lnTo>
                <a:lnTo>
                  <a:pt x="0" y="3591862"/>
                </a:lnTo>
                <a:lnTo>
                  <a:pt x="0" y="0"/>
                </a:lnTo>
                <a:close/>
              </a:path>
            </a:pathLst>
          </a:custGeom>
          <a:blipFill rotWithShape="1">
            <a:blip r:embed="rId3">
              <a:alphaModFix/>
            </a:blip>
            <a:stretch>
              <a:fillRect b="0" l="0" r="0" t="0"/>
            </a:stretch>
          </a:blipFill>
          <a:ln cap="sq" cmpd="sng" w="9525">
            <a:solidFill>
              <a:srgbClr val="000000"/>
            </a:solidFill>
            <a:prstDash val="solid"/>
            <a:miter lim="8000"/>
            <a:headEnd len="sm" w="sm" type="none"/>
            <a:tailEnd len="sm" w="sm" type="none"/>
          </a:ln>
        </p:spPr>
      </p:sp>
      <p:cxnSp>
        <p:nvCxnSpPr>
          <p:cNvPr id="743" name="Google Shape;743;p20"/>
          <p:cNvCxnSpPr/>
          <p:nvPr/>
        </p:nvCxnSpPr>
        <p:spPr>
          <a:xfrm>
            <a:off x="801845" y="1952919"/>
            <a:ext cx="0" cy="663121"/>
          </a:xfrm>
          <a:prstGeom prst="straightConnector1">
            <a:avLst/>
          </a:prstGeom>
          <a:noFill/>
          <a:ln cap="flat" cmpd="sng" w="76200">
            <a:solidFill>
              <a:srgbClr val="BEB0B0"/>
            </a:solidFill>
            <a:prstDash val="solid"/>
            <a:round/>
            <a:headEnd len="sm" w="sm" type="none"/>
            <a:tailEnd len="sm" w="sm" type="none"/>
          </a:ln>
        </p:spPr>
      </p:cxnSp>
      <p:sp>
        <p:nvSpPr>
          <p:cNvPr id="744" name="Google Shape;744;p20"/>
          <p:cNvSpPr/>
          <p:nvPr/>
        </p:nvSpPr>
        <p:spPr>
          <a:xfrm>
            <a:off x="9144000" y="6119959"/>
            <a:ext cx="8985157" cy="4076372"/>
          </a:xfrm>
          <a:custGeom>
            <a:rect b="b" l="l" r="r" t="t"/>
            <a:pathLst>
              <a:path extrusionOk="0" h="4076372" w="8985157">
                <a:moveTo>
                  <a:pt x="0" y="0"/>
                </a:moveTo>
                <a:lnTo>
                  <a:pt x="8985157" y="0"/>
                </a:lnTo>
                <a:lnTo>
                  <a:pt x="8985157" y="4076373"/>
                </a:lnTo>
                <a:lnTo>
                  <a:pt x="0" y="4076373"/>
                </a:lnTo>
                <a:lnTo>
                  <a:pt x="0" y="0"/>
                </a:lnTo>
                <a:close/>
              </a:path>
            </a:pathLst>
          </a:custGeom>
          <a:blipFill rotWithShape="1">
            <a:blip r:embed="rId4">
              <a:alphaModFix/>
            </a:blip>
            <a:stretch>
              <a:fillRect b="0" l="0" r="0" t="0"/>
            </a:stretch>
          </a:blipFill>
          <a:ln cap="sq" cmpd="sng" w="9525">
            <a:solidFill>
              <a:srgbClr val="000000"/>
            </a:solidFill>
            <a:prstDash val="solid"/>
            <a:miter lim="8000"/>
            <a:headEnd len="sm" w="sm" type="none"/>
            <a:tailEnd len="sm" w="sm" type="none"/>
          </a:ln>
        </p:spPr>
      </p:sp>
      <p:sp>
        <p:nvSpPr>
          <p:cNvPr id="745" name="Google Shape;745;p20"/>
          <p:cNvSpPr txBox="1"/>
          <p:nvPr/>
        </p:nvSpPr>
        <p:spPr>
          <a:xfrm>
            <a:off x="839945" y="765151"/>
            <a:ext cx="8147912"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FFFFFF"/>
                </a:solidFill>
                <a:latin typeface="Calistoga"/>
                <a:ea typeface="Calistoga"/>
                <a:cs typeface="Calistoga"/>
                <a:sym typeface="Calistoga"/>
              </a:rPr>
              <a:t>KHẢO SÁT</a:t>
            </a:r>
            <a:endParaRPr/>
          </a:p>
        </p:txBody>
      </p:sp>
      <p:sp>
        <p:nvSpPr>
          <p:cNvPr id="746" name="Google Shape;746;p20"/>
          <p:cNvSpPr txBox="1"/>
          <p:nvPr/>
        </p:nvSpPr>
        <p:spPr>
          <a:xfrm>
            <a:off x="9304042" y="2760773"/>
            <a:ext cx="8825115" cy="2718435"/>
          </a:xfrm>
          <a:prstGeom prst="rect">
            <a:avLst/>
          </a:prstGeom>
          <a:noFill/>
          <a:ln>
            <a:noFill/>
          </a:ln>
        </p:spPr>
        <p:txBody>
          <a:bodyPr anchorCtr="0" anchor="t" bIns="0" lIns="0" spcFirstLastPara="1" rIns="0" wrap="square" tIns="0">
            <a:spAutoFit/>
          </a:bodyPr>
          <a:lstStyle/>
          <a:p>
            <a:pPr indent="-259079" lvl="1" marL="518160" marR="0" rtl="0" algn="just">
              <a:lnSpc>
                <a:spcPct val="150000"/>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56,1% giáo viên nhận lịch qua Zalo/Facebook, cho thấy mạng xã hội là kênh phổ biến và tiện lợi.</a:t>
            </a:r>
            <a:endParaRPr/>
          </a:p>
          <a:p>
            <a:pPr indent="-259079" lvl="1" marL="518160" marR="0" rtl="0" algn="just">
              <a:lnSpc>
                <a:spcPct val="150000"/>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33,3% dùng Excel, phản ánh khả năng tiếp cận công cụ số cơ bản.</a:t>
            </a:r>
            <a:endParaRPr/>
          </a:p>
          <a:p>
            <a:pPr indent="-259079" lvl="1" marL="518160" marR="0" rtl="0" algn="just">
              <a:lnSpc>
                <a:spcPct val="150000"/>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10,6% vẫn in giấy, cho thấy thói quen truyền thống vẫn còn.</a:t>
            </a:r>
            <a:endParaRPr/>
          </a:p>
        </p:txBody>
      </p:sp>
      <p:sp>
        <p:nvSpPr>
          <p:cNvPr id="747" name="Google Shape;747;p20"/>
          <p:cNvSpPr txBox="1"/>
          <p:nvPr/>
        </p:nvSpPr>
        <p:spPr>
          <a:xfrm>
            <a:off x="1028700" y="2061188"/>
            <a:ext cx="2116184" cy="4483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Open Sans"/>
                <a:ea typeface="Open Sans"/>
                <a:cs typeface="Open Sans"/>
                <a:sym typeface="Open Sans"/>
              </a:rPr>
              <a:t>GIÁO VIÊN</a:t>
            </a:r>
            <a:endParaRPr/>
          </a:p>
        </p:txBody>
      </p:sp>
      <p:sp>
        <p:nvSpPr>
          <p:cNvPr id="748" name="Google Shape;748;p20"/>
          <p:cNvSpPr txBox="1"/>
          <p:nvPr/>
        </p:nvSpPr>
        <p:spPr>
          <a:xfrm>
            <a:off x="308808" y="6454877"/>
            <a:ext cx="8504213" cy="3632835"/>
          </a:xfrm>
          <a:prstGeom prst="rect">
            <a:avLst/>
          </a:prstGeom>
          <a:noFill/>
          <a:ln>
            <a:noFill/>
          </a:ln>
        </p:spPr>
        <p:txBody>
          <a:bodyPr anchorCtr="0" anchor="t" bIns="0" lIns="0" spcFirstLastPara="1" rIns="0" wrap="square" tIns="0">
            <a:spAutoFit/>
          </a:bodyPr>
          <a:lstStyle/>
          <a:p>
            <a:pPr indent="-259079" lvl="1" marL="518160" marR="0" rtl="0" algn="just">
              <a:lnSpc>
                <a:spcPct val="150000"/>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Công cụ hiện tại chưa hỗ trợ tốt việc kiểm tra trùng lịch.</a:t>
            </a:r>
            <a:endParaRPr/>
          </a:p>
          <a:p>
            <a:pPr indent="-259079" lvl="1" marL="518160" marR="0" rtl="0" algn="just">
              <a:lnSpc>
                <a:spcPct val="150000"/>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Thay đổi lịch dạy đột xuất gây khó khăn trong việc kiểm soát và cập nhật lịch dạy</a:t>
            </a:r>
            <a:endParaRPr/>
          </a:p>
          <a:p>
            <a:pPr indent="-259079" lvl="1" marL="518160" marR="0" rtl="0" algn="just">
              <a:lnSpc>
                <a:spcPct val="150000"/>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Thiếu hệ thống nhắc nhở tự động, dẫn đến việc dễ quên lịch dạy hoặc cập nhật muộn.</a:t>
            </a:r>
            <a:endParaRPr/>
          </a:p>
          <a:p>
            <a:pPr indent="-259079" lvl="1" marL="518160" marR="0" rtl="0" algn="just">
              <a:lnSpc>
                <a:spcPct val="150000"/>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Không có lịch cố định từ đầu kỳ, dẫn đến việc phải thay đổi liên tục, ảnh hưởng đến việc chuẩn bị bài và sắp xếp thời gian.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2" name="Shape 752"/>
        <p:cNvGrpSpPr/>
        <p:nvPr/>
      </p:nvGrpSpPr>
      <p:grpSpPr>
        <a:xfrm>
          <a:off x="0" y="0"/>
          <a:ext cx="0" cy="0"/>
          <a:chOff x="0" y="0"/>
          <a:chExt cx="0" cy="0"/>
        </a:xfrm>
      </p:grpSpPr>
      <p:grpSp>
        <p:nvGrpSpPr>
          <p:cNvPr id="753" name="Google Shape;753;p21"/>
          <p:cNvGrpSpPr/>
          <p:nvPr/>
        </p:nvGrpSpPr>
        <p:grpSpPr>
          <a:xfrm>
            <a:off x="8761371" y="1772093"/>
            <a:ext cx="9526629" cy="8514907"/>
            <a:chOff x="0" y="-47625"/>
            <a:chExt cx="2509071" cy="2242609"/>
          </a:xfrm>
        </p:grpSpPr>
        <p:sp>
          <p:nvSpPr>
            <p:cNvPr id="754" name="Google Shape;754;p21"/>
            <p:cNvSpPr/>
            <p:nvPr/>
          </p:nvSpPr>
          <p:spPr>
            <a:xfrm>
              <a:off x="0" y="0"/>
              <a:ext cx="2509071" cy="2194984"/>
            </a:xfrm>
            <a:custGeom>
              <a:rect b="b" l="l" r="r" t="t"/>
              <a:pathLst>
                <a:path extrusionOk="0" h="2194984" w="2509071">
                  <a:moveTo>
                    <a:pt x="0" y="0"/>
                  </a:moveTo>
                  <a:lnTo>
                    <a:pt x="2509071" y="0"/>
                  </a:lnTo>
                  <a:lnTo>
                    <a:pt x="2509071" y="2194984"/>
                  </a:lnTo>
                  <a:lnTo>
                    <a:pt x="0" y="2194984"/>
                  </a:lnTo>
                  <a:close/>
                </a:path>
              </a:pathLst>
            </a:custGeom>
            <a:solidFill>
              <a:srgbClr val="EBF8FF"/>
            </a:solidFill>
            <a:ln>
              <a:noFill/>
            </a:ln>
          </p:spPr>
        </p:sp>
        <p:sp>
          <p:nvSpPr>
            <p:cNvPr id="755" name="Google Shape;755;p21"/>
            <p:cNvSpPr txBox="1"/>
            <p:nvPr/>
          </p:nvSpPr>
          <p:spPr>
            <a:xfrm>
              <a:off x="0" y="-47625"/>
              <a:ext cx="2509071" cy="224260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6" name="Google Shape;756;p21"/>
          <p:cNvGrpSpPr/>
          <p:nvPr/>
        </p:nvGrpSpPr>
        <p:grpSpPr>
          <a:xfrm>
            <a:off x="0" y="276668"/>
            <a:ext cx="18288000" cy="1676251"/>
            <a:chOff x="0" y="-47625"/>
            <a:chExt cx="4816593" cy="441482"/>
          </a:xfrm>
        </p:grpSpPr>
        <p:sp>
          <p:nvSpPr>
            <p:cNvPr id="757" name="Google Shape;757;p21"/>
            <p:cNvSpPr/>
            <p:nvPr/>
          </p:nvSpPr>
          <p:spPr>
            <a:xfrm>
              <a:off x="0" y="0"/>
              <a:ext cx="4816592" cy="393857"/>
            </a:xfrm>
            <a:custGeom>
              <a:rect b="b" l="l" r="r" t="t"/>
              <a:pathLst>
                <a:path extrusionOk="0" h="393857" w="4816592">
                  <a:moveTo>
                    <a:pt x="0" y="0"/>
                  </a:moveTo>
                  <a:lnTo>
                    <a:pt x="4816592" y="0"/>
                  </a:lnTo>
                  <a:lnTo>
                    <a:pt x="4816592" y="393857"/>
                  </a:lnTo>
                  <a:lnTo>
                    <a:pt x="0" y="393857"/>
                  </a:lnTo>
                  <a:close/>
                </a:path>
              </a:pathLst>
            </a:custGeom>
            <a:solidFill>
              <a:srgbClr val="6791B7"/>
            </a:solidFill>
            <a:ln>
              <a:noFill/>
            </a:ln>
          </p:spPr>
        </p:sp>
        <p:sp>
          <p:nvSpPr>
            <p:cNvPr id="758" name="Google Shape;758;p21"/>
            <p:cNvSpPr txBox="1"/>
            <p:nvPr/>
          </p:nvSpPr>
          <p:spPr>
            <a:xfrm>
              <a:off x="0" y="-47625"/>
              <a:ext cx="4816593" cy="441482"/>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9" name="Google Shape;759;p21"/>
          <p:cNvGrpSpPr/>
          <p:nvPr/>
        </p:nvGrpSpPr>
        <p:grpSpPr>
          <a:xfrm>
            <a:off x="15357705" y="7637029"/>
            <a:ext cx="4136867" cy="4136867"/>
            <a:chOff x="0" y="0"/>
            <a:chExt cx="812800" cy="812800"/>
          </a:xfrm>
        </p:grpSpPr>
        <p:sp>
          <p:nvSpPr>
            <p:cNvPr id="760" name="Google Shape;76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62" name="Google Shape;762;p21"/>
          <p:cNvCxnSpPr/>
          <p:nvPr/>
        </p:nvCxnSpPr>
        <p:spPr>
          <a:xfrm>
            <a:off x="801845" y="1952919"/>
            <a:ext cx="0" cy="842249"/>
          </a:xfrm>
          <a:prstGeom prst="straightConnector1">
            <a:avLst/>
          </a:prstGeom>
          <a:noFill/>
          <a:ln cap="flat" cmpd="sng" w="76200">
            <a:solidFill>
              <a:srgbClr val="BEB0B0"/>
            </a:solidFill>
            <a:prstDash val="solid"/>
            <a:round/>
            <a:headEnd len="sm" w="sm" type="none"/>
            <a:tailEnd len="sm" w="sm" type="none"/>
          </a:ln>
        </p:spPr>
      </p:cxnSp>
      <p:sp>
        <p:nvSpPr>
          <p:cNvPr id="763" name="Google Shape;763;p21"/>
          <p:cNvSpPr/>
          <p:nvPr/>
        </p:nvSpPr>
        <p:spPr>
          <a:xfrm>
            <a:off x="8927602" y="2050813"/>
            <a:ext cx="8065501" cy="4209161"/>
          </a:xfrm>
          <a:custGeom>
            <a:rect b="b" l="l" r="r" t="t"/>
            <a:pathLst>
              <a:path extrusionOk="0" h="4209161" w="8065501">
                <a:moveTo>
                  <a:pt x="0" y="0"/>
                </a:moveTo>
                <a:lnTo>
                  <a:pt x="8065501" y="0"/>
                </a:lnTo>
                <a:lnTo>
                  <a:pt x="8065501" y="4209161"/>
                </a:lnTo>
                <a:lnTo>
                  <a:pt x="0" y="4209161"/>
                </a:lnTo>
                <a:lnTo>
                  <a:pt x="0" y="0"/>
                </a:lnTo>
                <a:close/>
              </a:path>
            </a:pathLst>
          </a:custGeom>
          <a:blipFill rotWithShape="1">
            <a:blip r:embed="rId3">
              <a:alphaModFix/>
            </a:blip>
            <a:stretch>
              <a:fillRect b="-3038" l="0" r="0" t="0"/>
            </a:stretch>
          </a:blipFill>
          <a:ln cap="sq" cmpd="sng" w="9525">
            <a:solidFill>
              <a:srgbClr val="000000"/>
            </a:solidFill>
            <a:prstDash val="solid"/>
            <a:miter lim="8000"/>
            <a:headEnd len="sm" w="sm" type="none"/>
            <a:tailEnd len="sm" w="sm" type="none"/>
          </a:ln>
        </p:spPr>
      </p:sp>
      <p:sp>
        <p:nvSpPr>
          <p:cNvPr id="764" name="Google Shape;764;p21"/>
          <p:cNvSpPr/>
          <p:nvPr/>
        </p:nvSpPr>
        <p:spPr>
          <a:xfrm>
            <a:off x="8927602" y="6357868"/>
            <a:ext cx="9300143" cy="3733343"/>
          </a:xfrm>
          <a:custGeom>
            <a:rect b="b" l="l" r="r" t="t"/>
            <a:pathLst>
              <a:path extrusionOk="0" h="3733343" w="9300143">
                <a:moveTo>
                  <a:pt x="0" y="0"/>
                </a:moveTo>
                <a:lnTo>
                  <a:pt x="9300143" y="0"/>
                </a:lnTo>
                <a:lnTo>
                  <a:pt x="9300143" y="3733343"/>
                </a:lnTo>
                <a:lnTo>
                  <a:pt x="0" y="3733343"/>
                </a:lnTo>
                <a:lnTo>
                  <a:pt x="0" y="0"/>
                </a:lnTo>
                <a:close/>
              </a:path>
            </a:pathLst>
          </a:custGeom>
          <a:blipFill rotWithShape="1">
            <a:blip r:embed="rId4">
              <a:alphaModFix/>
            </a:blip>
            <a:stretch>
              <a:fillRect b="0" l="0" r="0" t="0"/>
            </a:stretch>
          </a:blipFill>
          <a:ln cap="sq" cmpd="sng" w="9525">
            <a:solidFill>
              <a:srgbClr val="000000"/>
            </a:solidFill>
            <a:prstDash val="solid"/>
            <a:miter lim="8000"/>
            <a:headEnd len="sm" w="sm" type="none"/>
            <a:tailEnd len="sm" w="sm" type="none"/>
          </a:ln>
        </p:spPr>
      </p:sp>
      <p:sp>
        <p:nvSpPr>
          <p:cNvPr id="765" name="Google Shape;765;p21"/>
          <p:cNvSpPr txBox="1"/>
          <p:nvPr/>
        </p:nvSpPr>
        <p:spPr>
          <a:xfrm>
            <a:off x="839945" y="765151"/>
            <a:ext cx="8147912"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FFFFFF"/>
                </a:solidFill>
                <a:latin typeface="Calistoga"/>
                <a:ea typeface="Calistoga"/>
                <a:cs typeface="Calistoga"/>
                <a:sym typeface="Calistoga"/>
              </a:rPr>
              <a:t>KHẢO SÁT</a:t>
            </a:r>
            <a:endParaRPr/>
          </a:p>
        </p:txBody>
      </p:sp>
      <p:sp>
        <p:nvSpPr>
          <p:cNvPr id="766" name="Google Shape;766;p21"/>
          <p:cNvSpPr txBox="1"/>
          <p:nvPr/>
        </p:nvSpPr>
        <p:spPr>
          <a:xfrm>
            <a:off x="1028700" y="2184284"/>
            <a:ext cx="7310893" cy="4483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Open Sans"/>
                <a:ea typeface="Open Sans"/>
                <a:cs typeface="Open Sans"/>
                <a:sym typeface="Open Sans"/>
              </a:rPr>
              <a:t>VẤN ĐỀ: THAY ĐỔI CA DẠY </a:t>
            </a:r>
            <a:endParaRPr/>
          </a:p>
        </p:txBody>
      </p:sp>
      <p:pic>
        <p:nvPicPr>
          <p:cNvPr id="767" name="Google Shape;767;p21"/>
          <p:cNvPicPr preferRelativeResize="0"/>
          <p:nvPr/>
        </p:nvPicPr>
        <p:blipFill rotWithShape="1">
          <a:blip r:embed="rId5">
            <a:alphaModFix/>
          </a:blip>
          <a:srcRect b="0" l="0" r="0" t="0"/>
          <a:stretch/>
        </p:blipFill>
        <p:spPr>
          <a:xfrm rot="10800000">
            <a:off x="7931891" y="5895924"/>
            <a:ext cx="995711" cy="448070"/>
          </a:xfrm>
          <a:prstGeom prst="rect">
            <a:avLst/>
          </a:prstGeom>
          <a:noFill/>
          <a:ln>
            <a:noFill/>
          </a:ln>
        </p:spPr>
      </p:pic>
      <p:sp>
        <p:nvSpPr>
          <p:cNvPr id="768" name="Google Shape;768;p21"/>
          <p:cNvSpPr txBox="1"/>
          <p:nvPr/>
        </p:nvSpPr>
        <p:spPr>
          <a:xfrm>
            <a:off x="839945" y="5382724"/>
            <a:ext cx="7091946" cy="141732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1" lang="en-US" sz="2699" u="none" cap="none" strike="noStrike">
                <a:solidFill>
                  <a:srgbClr val="DC3B14"/>
                </a:solidFill>
                <a:latin typeface="Open Sans"/>
                <a:ea typeface="Open Sans"/>
                <a:cs typeface="Open Sans"/>
                <a:sym typeface="Open Sans"/>
              </a:rPr>
              <a:t>Việc thay và đổi ca là nhu cầu thường xuyên, nhưng quá trình thực hiện vẫn còn bất tiện.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grpSp>
        <p:nvGrpSpPr>
          <p:cNvPr id="773" name="Google Shape;773;p22"/>
          <p:cNvGrpSpPr/>
          <p:nvPr/>
        </p:nvGrpSpPr>
        <p:grpSpPr>
          <a:xfrm>
            <a:off x="8867346" y="1772093"/>
            <a:ext cx="9420654" cy="8514907"/>
            <a:chOff x="0" y="-47625"/>
            <a:chExt cx="2481160" cy="2242609"/>
          </a:xfrm>
        </p:grpSpPr>
        <p:sp>
          <p:nvSpPr>
            <p:cNvPr id="774" name="Google Shape;774;p22"/>
            <p:cNvSpPr/>
            <p:nvPr/>
          </p:nvSpPr>
          <p:spPr>
            <a:xfrm>
              <a:off x="0" y="0"/>
              <a:ext cx="2481160" cy="2194984"/>
            </a:xfrm>
            <a:custGeom>
              <a:rect b="b" l="l" r="r" t="t"/>
              <a:pathLst>
                <a:path extrusionOk="0" h="2194984" w="2481160">
                  <a:moveTo>
                    <a:pt x="0" y="0"/>
                  </a:moveTo>
                  <a:lnTo>
                    <a:pt x="2481160" y="0"/>
                  </a:lnTo>
                  <a:lnTo>
                    <a:pt x="2481160" y="2194984"/>
                  </a:lnTo>
                  <a:lnTo>
                    <a:pt x="0" y="2194984"/>
                  </a:lnTo>
                  <a:close/>
                </a:path>
              </a:pathLst>
            </a:custGeom>
            <a:solidFill>
              <a:srgbClr val="EBF8FF"/>
            </a:solidFill>
            <a:ln cap="sq" cmpd="sng" w="19050">
              <a:solidFill>
                <a:srgbClr val="000000"/>
              </a:solidFill>
              <a:prstDash val="solid"/>
              <a:miter lim="8000"/>
              <a:headEnd len="sm" w="sm" type="none"/>
              <a:tailEnd len="sm" w="sm" type="none"/>
            </a:ln>
          </p:spPr>
        </p:sp>
        <p:sp>
          <p:nvSpPr>
            <p:cNvPr id="775" name="Google Shape;775;p22"/>
            <p:cNvSpPr txBox="1"/>
            <p:nvPr/>
          </p:nvSpPr>
          <p:spPr>
            <a:xfrm>
              <a:off x="0" y="-47625"/>
              <a:ext cx="2481160" cy="224260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6" name="Google Shape;776;p22"/>
          <p:cNvGrpSpPr/>
          <p:nvPr/>
        </p:nvGrpSpPr>
        <p:grpSpPr>
          <a:xfrm>
            <a:off x="0" y="276668"/>
            <a:ext cx="18288000" cy="1676251"/>
            <a:chOff x="0" y="-47625"/>
            <a:chExt cx="4816593" cy="441482"/>
          </a:xfrm>
        </p:grpSpPr>
        <p:sp>
          <p:nvSpPr>
            <p:cNvPr id="777" name="Google Shape;777;p22"/>
            <p:cNvSpPr/>
            <p:nvPr/>
          </p:nvSpPr>
          <p:spPr>
            <a:xfrm>
              <a:off x="0" y="0"/>
              <a:ext cx="4816592" cy="393857"/>
            </a:xfrm>
            <a:custGeom>
              <a:rect b="b" l="l" r="r" t="t"/>
              <a:pathLst>
                <a:path extrusionOk="0" h="393857" w="4816592">
                  <a:moveTo>
                    <a:pt x="0" y="0"/>
                  </a:moveTo>
                  <a:lnTo>
                    <a:pt x="4816592" y="0"/>
                  </a:lnTo>
                  <a:lnTo>
                    <a:pt x="4816592" y="393857"/>
                  </a:lnTo>
                  <a:lnTo>
                    <a:pt x="0" y="393857"/>
                  </a:lnTo>
                  <a:close/>
                </a:path>
              </a:pathLst>
            </a:custGeom>
            <a:solidFill>
              <a:srgbClr val="6791B7"/>
            </a:solidFill>
            <a:ln>
              <a:noFill/>
            </a:ln>
          </p:spPr>
        </p:sp>
        <p:sp>
          <p:nvSpPr>
            <p:cNvPr id="778" name="Google Shape;778;p22"/>
            <p:cNvSpPr txBox="1"/>
            <p:nvPr/>
          </p:nvSpPr>
          <p:spPr>
            <a:xfrm>
              <a:off x="0" y="-47625"/>
              <a:ext cx="4816593" cy="441482"/>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79" name="Google Shape;779;p22"/>
          <p:cNvCxnSpPr/>
          <p:nvPr/>
        </p:nvCxnSpPr>
        <p:spPr>
          <a:xfrm>
            <a:off x="801845" y="1952919"/>
            <a:ext cx="0" cy="663121"/>
          </a:xfrm>
          <a:prstGeom prst="straightConnector1">
            <a:avLst/>
          </a:prstGeom>
          <a:noFill/>
          <a:ln cap="flat" cmpd="sng" w="76200">
            <a:solidFill>
              <a:srgbClr val="BEB0B0"/>
            </a:solidFill>
            <a:prstDash val="solid"/>
            <a:round/>
            <a:headEnd len="sm" w="sm" type="none"/>
            <a:tailEnd len="sm" w="sm" type="none"/>
          </a:ln>
        </p:spPr>
      </p:cxnSp>
      <p:sp>
        <p:nvSpPr>
          <p:cNvPr id="780" name="Google Shape;780;p22"/>
          <p:cNvSpPr/>
          <p:nvPr/>
        </p:nvSpPr>
        <p:spPr>
          <a:xfrm>
            <a:off x="8987857" y="2412725"/>
            <a:ext cx="9176182" cy="3643875"/>
          </a:xfrm>
          <a:custGeom>
            <a:rect b="b" l="l" r="r" t="t"/>
            <a:pathLst>
              <a:path extrusionOk="0" h="3643875" w="9176182">
                <a:moveTo>
                  <a:pt x="0" y="0"/>
                </a:moveTo>
                <a:lnTo>
                  <a:pt x="9176182" y="0"/>
                </a:lnTo>
                <a:lnTo>
                  <a:pt x="9176182" y="3643875"/>
                </a:lnTo>
                <a:lnTo>
                  <a:pt x="0" y="3643875"/>
                </a:lnTo>
                <a:lnTo>
                  <a:pt x="0" y="0"/>
                </a:lnTo>
                <a:close/>
              </a:path>
            </a:pathLst>
          </a:custGeom>
          <a:blipFill rotWithShape="1">
            <a:blip r:embed="rId3">
              <a:alphaModFix/>
            </a:blip>
            <a:stretch>
              <a:fillRect b="0" l="0" r="0" t="0"/>
            </a:stretch>
          </a:blipFill>
          <a:ln cap="sq" cmpd="sng" w="9525">
            <a:solidFill>
              <a:srgbClr val="000000"/>
            </a:solidFill>
            <a:prstDash val="solid"/>
            <a:miter lim="8000"/>
            <a:headEnd len="sm" w="sm" type="none"/>
            <a:tailEnd len="sm" w="sm" type="none"/>
          </a:ln>
        </p:spPr>
      </p:sp>
      <p:sp>
        <p:nvSpPr>
          <p:cNvPr id="781" name="Google Shape;781;p22"/>
          <p:cNvSpPr/>
          <p:nvPr/>
        </p:nvSpPr>
        <p:spPr>
          <a:xfrm>
            <a:off x="179128" y="6119959"/>
            <a:ext cx="8520191" cy="4030441"/>
          </a:xfrm>
          <a:custGeom>
            <a:rect b="b" l="l" r="r" t="t"/>
            <a:pathLst>
              <a:path extrusionOk="0" h="4030441" w="8520191">
                <a:moveTo>
                  <a:pt x="0" y="0"/>
                </a:moveTo>
                <a:lnTo>
                  <a:pt x="8520191" y="0"/>
                </a:lnTo>
                <a:lnTo>
                  <a:pt x="8520191" y="4030441"/>
                </a:lnTo>
                <a:lnTo>
                  <a:pt x="0" y="4030441"/>
                </a:lnTo>
                <a:lnTo>
                  <a:pt x="0" y="0"/>
                </a:lnTo>
                <a:close/>
              </a:path>
            </a:pathLst>
          </a:custGeom>
          <a:blipFill rotWithShape="1">
            <a:blip r:embed="rId4">
              <a:alphaModFix/>
            </a:blip>
            <a:stretch>
              <a:fillRect b="0" l="0" r="0" t="0"/>
            </a:stretch>
          </a:blipFill>
          <a:ln cap="sq" cmpd="sng" w="9525">
            <a:solidFill>
              <a:srgbClr val="000000"/>
            </a:solidFill>
            <a:prstDash val="solid"/>
            <a:miter lim="8000"/>
            <a:headEnd len="sm" w="sm" type="none"/>
            <a:tailEnd len="sm" w="sm" type="none"/>
          </a:ln>
        </p:spPr>
      </p:sp>
      <p:sp>
        <p:nvSpPr>
          <p:cNvPr id="782" name="Google Shape;782;p22"/>
          <p:cNvSpPr txBox="1"/>
          <p:nvPr/>
        </p:nvSpPr>
        <p:spPr>
          <a:xfrm>
            <a:off x="839945" y="765151"/>
            <a:ext cx="8147912"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FFFFFF"/>
                </a:solidFill>
                <a:latin typeface="Calistoga"/>
                <a:ea typeface="Calistoga"/>
                <a:cs typeface="Calistoga"/>
                <a:sym typeface="Calistoga"/>
              </a:rPr>
              <a:t>KHẢO SÁT</a:t>
            </a:r>
            <a:endParaRPr/>
          </a:p>
        </p:txBody>
      </p:sp>
      <p:sp>
        <p:nvSpPr>
          <p:cNvPr id="783" name="Google Shape;783;p22"/>
          <p:cNvSpPr txBox="1"/>
          <p:nvPr/>
        </p:nvSpPr>
        <p:spPr>
          <a:xfrm>
            <a:off x="1028700" y="2061188"/>
            <a:ext cx="2116184" cy="4483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Open Sans"/>
                <a:ea typeface="Open Sans"/>
                <a:cs typeface="Open Sans"/>
                <a:sym typeface="Open Sans"/>
              </a:rPr>
              <a:t>NHÂN VIÊN</a:t>
            </a:r>
            <a:endParaRPr/>
          </a:p>
        </p:txBody>
      </p:sp>
      <p:sp>
        <p:nvSpPr>
          <p:cNvPr id="784" name="Google Shape;784;p22"/>
          <p:cNvSpPr txBox="1"/>
          <p:nvPr/>
        </p:nvSpPr>
        <p:spPr>
          <a:xfrm>
            <a:off x="996640" y="3726718"/>
            <a:ext cx="6473526" cy="1109346"/>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000000"/>
                </a:solidFill>
                <a:latin typeface="Calistoga"/>
                <a:ea typeface="Calistoga"/>
                <a:cs typeface="Calistoga"/>
                <a:sym typeface="Calistoga"/>
              </a:rPr>
              <a:t>Hiện trạng phương thức điều phối lịch dạy</a:t>
            </a:r>
            <a:endParaRPr/>
          </a:p>
        </p:txBody>
      </p:sp>
      <p:sp>
        <p:nvSpPr>
          <p:cNvPr id="785" name="Google Shape;785;p22"/>
          <p:cNvSpPr txBox="1"/>
          <p:nvPr/>
        </p:nvSpPr>
        <p:spPr>
          <a:xfrm>
            <a:off x="10340910" y="7455329"/>
            <a:ext cx="6473526" cy="1109346"/>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000000"/>
                </a:solidFill>
                <a:latin typeface="Calistoga"/>
                <a:ea typeface="Calistoga"/>
                <a:cs typeface="Calistoga"/>
                <a:sym typeface="Calistoga"/>
              </a:rPr>
              <a:t>Khó khăn trong điều phối và cập nhật lịch</a:t>
            </a:r>
            <a:endParaRPr/>
          </a:p>
        </p:txBody>
      </p:sp>
      <p:grpSp>
        <p:nvGrpSpPr>
          <p:cNvPr id="786" name="Google Shape;786;p22"/>
          <p:cNvGrpSpPr/>
          <p:nvPr/>
        </p:nvGrpSpPr>
        <p:grpSpPr>
          <a:xfrm rot="10800000">
            <a:off x="8867346" y="7522004"/>
            <a:ext cx="1397180" cy="631861"/>
            <a:chOff x="0" y="0"/>
            <a:chExt cx="1450305" cy="655886"/>
          </a:xfrm>
        </p:grpSpPr>
        <p:sp>
          <p:nvSpPr>
            <p:cNvPr id="787" name="Google Shape;787;p22"/>
            <p:cNvSpPr/>
            <p:nvPr/>
          </p:nvSpPr>
          <p:spPr>
            <a:xfrm>
              <a:off x="0" y="0"/>
              <a:ext cx="1450305" cy="655886"/>
            </a:xfrm>
            <a:custGeom>
              <a:rect b="b" l="l" r="r" t="t"/>
              <a:pathLst>
                <a:path extrusionOk="0" h="655886" w="1450305">
                  <a:moveTo>
                    <a:pt x="1450305" y="327943"/>
                  </a:moveTo>
                  <a:lnTo>
                    <a:pt x="1043905" y="0"/>
                  </a:lnTo>
                  <a:lnTo>
                    <a:pt x="1043905" y="203200"/>
                  </a:lnTo>
                  <a:lnTo>
                    <a:pt x="0" y="203200"/>
                  </a:lnTo>
                  <a:lnTo>
                    <a:pt x="0" y="452686"/>
                  </a:lnTo>
                  <a:lnTo>
                    <a:pt x="1043905" y="452686"/>
                  </a:lnTo>
                  <a:lnTo>
                    <a:pt x="1043905" y="655886"/>
                  </a:lnTo>
                  <a:lnTo>
                    <a:pt x="1450305" y="327943"/>
                  </a:lnTo>
                  <a:close/>
                </a:path>
              </a:pathLst>
            </a:custGeom>
            <a:solidFill>
              <a:srgbClr val="FFC700"/>
            </a:solidFill>
            <a:ln>
              <a:noFill/>
            </a:ln>
          </p:spPr>
        </p:sp>
        <p:sp>
          <p:nvSpPr>
            <p:cNvPr id="788" name="Google Shape;788;p22"/>
            <p:cNvSpPr txBox="1"/>
            <p:nvPr/>
          </p:nvSpPr>
          <p:spPr>
            <a:xfrm>
              <a:off x="0" y="155575"/>
              <a:ext cx="1348705" cy="297111"/>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9" name="Google Shape;789;p22"/>
          <p:cNvGrpSpPr/>
          <p:nvPr/>
        </p:nvGrpSpPr>
        <p:grpSpPr>
          <a:xfrm>
            <a:off x="7470167" y="3786593"/>
            <a:ext cx="1397180" cy="631861"/>
            <a:chOff x="0" y="0"/>
            <a:chExt cx="1450305" cy="655886"/>
          </a:xfrm>
        </p:grpSpPr>
        <p:sp>
          <p:nvSpPr>
            <p:cNvPr id="790" name="Google Shape;790;p22"/>
            <p:cNvSpPr/>
            <p:nvPr/>
          </p:nvSpPr>
          <p:spPr>
            <a:xfrm>
              <a:off x="0" y="0"/>
              <a:ext cx="1450305" cy="655886"/>
            </a:xfrm>
            <a:custGeom>
              <a:rect b="b" l="l" r="r" t="t"/>
              <a:pathLst>
                <a:path extrusionOk="0" h="655886" w="1450305">
                  <a:moveTo>
                    <a:pt x="1450305" y="327943"/>
                  </a:moveTo>
                  <a:lnTo>
                    <a:pt x="1043905" y="0"/>
                  </a:lnTo>
                  <a:lnTo>
                    <a:pt x="1043905" y="203200"/>
                  </a:lnTo>
                  <a:lnTo>
                    <a:pt x="0" y="203200"/>
                  </a:lnTo>
                  <a:lnTo>
                    <a:pt x="0" y="452686"/>
                  </a:lnTo>
                  <a:lnTo>
                    <a:pt x="1043905" y="452686"/>
                  </a:lnTo>
                  <a:lnTo>
                    <a:pt x="1043905" y="655886"/>
                  </a:lnTo>
                  <a:lnTo>
                    <a:pt x="1450305" y="327943"/>
                  </a:lnTo>
                  <a:close/>
                </a:path>
              </a:pathLst>
            </a:custGeom>
            <a:solidFill>
              <a:srgbClr val="FFC700"/>
            </a:solidFill>
            <a:ln>
              <a:noFill/>
            </a:ln>
          </p:spPr>
        </p:sp>
        <p:sp>
          <p:nvSpPr>
            <p:cNvPr id="791" name="Google Shape;791;p22"/>
            <p:cNvSpPr txBox="1"/>
            <p:nvPr/>
          </p:nvSpPr>
          <p:spPr>
            <a:xfrm>
              <a:off x="0" y="155575"/>
              <a:ext cx="1348705" cy="297111"/>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5" name="Shape 795"/>
        <p:cNvGrpSpPr/>
        <p:nvPr/>
      </p:nvGrpSpPr>
      <p:grpSpPr>
        <a:xfrm>
          <a:off x="0" y="0"/>
          <a:ext cx="0" cy="0"/>
          <a:chOff x="0" y="0"/>
          <a:chExt cx="0" cy="0"/>
        </a:xfrm>
      </p:grpSpPr>
      <p:grpSp>
        <p:nvGrpSpPr>
          <p:cNvPr id="796" name="Google Shape;796;p23"/>
          <p:cNvGrpSpPr/>
          <p:nvPr/>
        </p:nvGrpSpPr>
        <p:grpSpPr>
          <a:xfrm>
            <a:off x="8867346" y="1772093"/>
            <a:ext cx="9420654" cy="8514907"/>
            <a:chOff x="0" y="-47625"/>
            <a:chExt cx="2481160" cy="2242609"/>
          </a:xfrm>
        </p:grpSpPr>
        <p:sp>
          <p:nvSpPr>
            <p:cNvPr id="797" name="Google Shape;797;p23"/>
            <p:cNvSpPr/>
            <p:nvPr/>
          </p:nvSpPr>
          <p:spPr>
            <a:xfrm>
              <a:off x="0" y="0"/>
              <a:ext cx="2481160" cy="2194984"/>
            </a:xfrm>
            <a:custGeom>
              <a:rect b="b" l="l" r="r" t="t"/>
              <a:pathLst>
                <a:path extrusionOk="0" h="2194984" w="2481160">
                  <a:moveTo>
                    <a:pt x="0" y="0"/>
                  </a:moveTo>
                  <a:lnTo>
                    <a:pt x="2481160" y="0"/>
                  </a:lnTo>
                  <a:lnTo>
                    <a:pt x="2481160" y="2194984"/>
                  </a:lnTo>
                  <a:lnTo>
                    <a:pt x="0" y="2194984"/>
                  </a:lnTo>
                  <a:close/>
                </a:path>
              </a:pathLst>
            </a:custGeom>
            <a:solidFill>
              <a:srgbClr val="EBF8FF"/>
            </a:solidFill>
            <a:ln cap="sq" cmpd="sng" w="19050">
              <a:solidFill>
                <a:srgbClr val="000000"/>
              </a:solidFill>
              <a:prstDash val="solid"/>
              <a:miter lim="8000"/>
              <a:headEnd len="sm" w="sm" type="none"/>
              <a:tailEnd len="sm" w="sm" type="none"/>
            </a:ln>
          </p:spPr>
        </p:sp>
        <p:sp>
          <p:nvSpPr>
            <p:cNvPr id="798" name="Google Shape;798;p23"/>
            <p:cNvSpPr txBox="1"/>
            <p:nvPr/>
          </p:nvSpPr>
          <p:spPr>
            <a:xfrm>
              <a:off x="0" y="-47625"/>
              <a:ext cx="2481160" cy="224260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9" name="Google Shape;799;p23"/>
          <p:cNvGrpSpPr/>
          <p:nvPr/>
        </p:nvGrpSpPr>
        <p:grpSpPr>
          <a:xfrm>
            <a:off x="0" y="276668"/>
            <a:ext cx="18288000" cy="1676251"/>
            <a:chOff x="0" y="-47625"/>
            <a:chExt cx="4816593" cy="441482"/>
          </a:xfrm>
        </p:grpSpPr>
        <p:sp>
          <p:nvSpPr>
            <p:cNvPr id="800" name="Google Shape;800;p23"/>
            <p:cNvSpPr/>
            <p:nvPr/>
          </p:nvSpPr>
          <p:spPr>
            <a:xfrm>
              <a:off x="0" y="0"/>
              <a:ext cx="4816592" cy="393857"/>
            </a:xfrm>
            <a:custGeom>
              <a:rect b="b" l="l" r="r" t="t"/>
              <a:pathLst>
                <a:path extrusionOk="0" h="393857" w="4816592">
                  <a:moveTo>
                    <a:pt x="0" y="0"/>
                  </a:moveTo>
                  <a:lnTo>
                    <a:pt x="4816592" y="0"/>
                  </a:lnTo>
                  <a:lnTo>
                    <a:pt x="4816592" y="393857"/>
                  </a:lnTo>
                  <a:lnTo>
                    <a:pt x="0" y="393857"/>
                  </a:lnTo>
                  <a:close/>
                </a:path>
              </a:pathLst>
            </a:custGeom>
            <a:solidFill>
              <a:srgbClr val="6791B7"/>
            </a:solidFill>
            <a:ln>
              <a:noFill/>
            </a:ln>
          </p:spPr>
        </p:sp>
        <p:sp>
          <p:nvSpPr>
            <p:cNvPr id="801" name="Google Shape;801;p23"/>
            <p:cNvSpPr txBox="1"/>
            <p:nvPr/>
          </p:nvSpPr>
          <p:spPr>
            <a:xfrm>
              <a:off x="0" y="-47625"/>
              <a:ext cx="4816593" cy="441482"/>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02" name="Google Shape;802;p23"/>
          <p:cNvCxnSpPr/>
          <p:nvPr/>
        </p:nvCxnSpPr>
        <p:spPr>
          <a:xfrm>
            <a:off x="801845" y="1952919"/>
            <a:ext cx="0" cy="663121"/>
          </a:xfrm>
          <a:prstGeom prst="straightConnector1">
            <a:avLst/>
          </a:prstGeom>
          <a:noFill/>
          <a:ln cap="flat" cmpd="sng" w="76200">
            <a:solidFill>
              <a:srgbClr val="BEB0B0"/>
            </a:solidFill>
            <a:prstDash val="solid"/>
            <a:round/>
            <a:headEnd len="sm" w="sm" type="none"/>
            <a:tailEnd len="sm" w="sm" type="none"/>
          </a:ln>
        </p:spPr>
      </p:cxnSp>
      <p:sp>
        <p:nvSpPr>
          <p:cNvPr id="803" name="Google Shape;803;p23"/>
          <p:cNvSpPr/>
          <p:nvPr/>
        </p:nvSpPr>
        <p:spPr>
          <a:xfrm>
            <a:off x="9026189" y="2000104"/>
            <a:ext cx="9102968" cy="3671786"/>
          </a:xfrm>
          <a:custGeom>
            <a:rect b="b" l="l" r="r" t="t"/>
            <a:pathLst>
              <a:path extrusionOk="0" h="3671786" w="9102968">
                <a:moveTo>
                  <a:pt x="0" y="0"/>
                </a:moveTo>
                <a:lnTo>
                  <a:pt x="9102968" y="0"/>
                </a:lnTo>
                <a:lnTo>
                  <a:pt x="9102968" y="3671785"/>
                </a:lnTo>
                <a:lnTo>
                  <a:pt x="0" y="3671785"/>
                </a:lnTo>
                <a:lnTo>
                  <a:pt x="0" y="0"/>
                </a:lnTo>
                <a:close/>
              </a:path>
            </a:pathLst>
          </a:custGeom>
          <a:blipFill rotWithShape="1">
            <a:blip r:embed="rId3">
              <a:alphaModFix/>
            </a:blip>
            <a:stretch>
              <a:fillRect b="0" l="0" r="0" t="0"/>
            </a:stretch>
          </a:blipFill>
          <a:ln cap="sq" cmpd="sng" w="9525">
            <a:solidFill>
              <a:srgbClr val="000000"/>
            </a:solidFill>
            <a:prstDash val="solid"/>
            <a:miter lim="8000"/>
            <a:headEnd len="sm" w="sm" type="none"/>
            <a:tailEnd len="sm" w="sm" type="none"/>
          </a:ln>
        </p:spPr>
      </p:sp>
      <p:sp>
        <p:nvSpPr>
          <p:cNvPr id="804" name="Google Shape;804;p23"/>
          <p:cNvSpPr/>
          <p:nvPr/>
        </p:nvSpPr>
        <p:spPr>
          <a:xfrm>
            <a:off x="9026189" y="6352436"/>
            <a:ext cx="9102968" cy="3769294"/>
          </a:xfrm>
          <a:custGeom>
            <a:rect b="b" l="l" r="r" t="t"/>
            <a:pathLst>
              <a:path extrusionOk="0" h="3769294" w="9102968">
                <a:moveTo>
                  <a:pt x="0" y="0"/>
                </a:moveTo>
                <a:lnTo>
                  <a:pt x="9102968" y="0"/>
                </a:lnTo>
                <a:lnTo>
                  <a:pt x="9102968" y="3769294"/>
                </a:lnTo>
                <a:lnTo>
                  <a:pt x="0" y="3769294"/>
                </a:lnTo>
                <a:lnTo>
                  <a:pt x="0" y="0"/>
                </a:lnTo>
                <a:close/>
              </a:path>
            </a:pathLst>
          </a:custGeom>
          <a:blipFill rotWithShape="1">
            <a:blip r:embed="rId4">
              <a:alphaModFix/>
            </a:blip>
            <a:stretch>
              <a:fillRect b="0" l="0" r="0" t="0"/>
            </a:stretch>
          </a:blipFill>
          <a:ln cap="sq" cmpd="sng" w="9525">
            <a:solidFill>
              <a:srgbClr val="000000"/>
            </a:solidFill>
            <a:prstDash val="solid"/>
            <a:miter lim="8000"/>
            <a:headEnd len="sm" w="sm" type="none"/>
            <a:tailEnd len="sm" w="sm" type="none"/>
          </a:ln>
        </p:spPr>
      </p:sp>
      <p:sp>
        <p:nvSpPr>
          <p:cNvPr id="805" name="Google Shape;805;p23"/>
          <p:cNvSpPr txBox="1"/>
          <p:nvPr/>
        </p:nvSpPr>
        <p:spPr>
          <a:xfrm>
            <a:off x="839945" y="765151"/>
            <a:ext cx="8147912"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FFFFFF"/>
                </a:solidFill>
                <a:latin typeface="Calistoga"/>
                <a:ea typeface="Calistoga"/>
                <a:cs typeface="Calistoga"/>
                <a:sym typeface="Calistoga"/>
              </a:rPr>
              <a:t>KHẢO SÁT</a:t>
            </a:r>
            <a:endParaRPr/>
          </a:p>
        </p:txBody>
      </p:sp>
      <p:sp>
        <p:nvSpPr>
          <p:cNvPr id="806" name="Google Shape;806;p23"/>
          <p:cNvSpPr txBox="1"/>
          <p:nvPr/>
        </p:nvSpPr>
        <p:spPr>
          <a:xfrm>
            <a:off x="1028700" y="2061188"/>
            <a:ext cx="2116184" cy="4483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Open Sans"/>
                <a:ea typeface="Open Sans"/>
                <a:cs typeface="Open Sans"/>
                <a:sym typeface="Open Sans"/>
              </a:rPr>
              <a:t>NHÂN VIÊN</a:t>
            </a:r>
            <a:endParaRPr/>
          </a:p>
        </p:txBody>
      </p:sp>
      <p:sp>
        <p:nvSpPr>
          <p:cNvPr id="807" name="Google Shape;807;p23"/>
          <p:cNvSpPr txBox="1"/>
          <p:nvPr/>
        </p:nvSpPr>
        <p:spPr>
          <a:xfrm>
            <a:off x="10118620" y="5716800"/>
            <a:ext cx="6473526" cy="1109346"/>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000000"/>
                </a:solidFill>
                <a:latin typeface="Calistoga"/>
                <a:ea typeface="Calistoga"/>
                <a:cs typeface="Calistoga"/>
                <a:sym typeface="Calistoga"/>
              </a:rPr>
              <a:t>Xử lý tình huống khẩn cấp</a:t>
            </a:r>
            <a:endParaRPr/>
          </a:p>
          <a:p>
            <a:pPr indent="0" lvl="0" marL="0" marR="0" rtl="0" algn="ctr">
              <a:lnSpc>
                <a:spcPct val="140012"/>
              </a:lnSpc>
              <a:spcBef>
                <a:spcPts val="0"/>
              </a:spcBef>
              <a:spcAft>
                <a:spcPts val="0"/>
              </a:spcAft>
              <a:buNone/>
            </a:pPr>
            <a:r>
              <a:t/>
            </a:r>
            <a:endParaRPr b="0" i="0" sz="3199" u="none" cap="none" strike="noStrike">
              <a:solidFill>
                <a:srgbClr val="000000"/>
              </a:solidFill>
              <a:latin typeface="Calistoga"/>
              <a:ea typeface="Calistoga"/>
              <a:cs typeface="Calistoga"/>
              <a:sym typeface="Calistoga"/>
            </a:endParaRPr>
          </a:p>
        </p:txBody>
      </p:sp>
      <p:sp>
        <p:nvSpPr>
          <p:cNvPr id="808" name="Google Shape;808;p23"/>
          <p:cNvSpPr txBox="1"/>
          <p:nvPr/>
        </p:nvSpPr>
        <p:spPr>
          <a:xfrm>
            <a:off x="801845" y="2692240"/>
            <a:ext cx="7140344" cy="4341495"/>
          </a:xfrm>
          <a:prstGeom prst="rect">
            <a:avLst/>
          </a:prstGeom>
          <a:noFill/>
          <a:ln>
            <a:noFill/>
          </a:ln>
        </p:spPr>
        <p:txBody>
          <a:bodyPr anchorCtr="0" anchor="t" bIns="0" lIns="0" spcFirstLastPara="1" rIns="0" wrap="square" tIns="0">
            <a:spAutoFit/>
          </a:bodyPr>
          <a:lstStyle/>
          <a:p>
            <a:pPr indent="-291464" lvl="1" marL="582928" marR="0" rtl="0" algn="just">
              <a:lnSpc>
                <a:spcPct val="150018"/>
              </a:lnSpc>
              <a:spcBef>
                <a:spcPts val="0"/>
              </a:spcBef>
              <a:spcAft>
                <a:spcPts val="0"/>
              </a:spcAft>
              <a:buClr>
                <a:srgbClr val="000000"/>
              </a:buClr>
              <a:buSzPts val="2699"/>
              <a:buFont typeface="Arial"/>
              <a:buChar char="•"/>
            </a:pPr>
            <a:r>
              <a:rPr b="0" i="0" lang="en-US" sz="2699" u="none" cap="none" strike="noStrike">
                <a:solidFill>
                  <a:srgbClr val="000000"/>
                </a:solidFill>
                <a:latin typeface="Open Sans"/>
                <a:ea typeface="Open Sans"/>
                <a:cs typeface="Open Sans"/>
                <a:sym typeface="Open Sans"/>
              </a:rPr>
              <a:t>Phần lớn nhân viên điều phối cho biết họ thường xuyên phải xử lý các tình huống khẩn cấp như thay đổi lịch, dạy thay hoặc dạy bù (81,9%), cho thấy đây là công việc phổ biến hàng tuần.</a:t>
            </a:r>
            <a:endParaRPr/>
          </a:p>
          <a:p>
            <a:pPr indent="-259079" lvl="1" marL="518160" marR="0" rtl="0" algn="just">
              <a:lnSpc>
                <a:spcPct val="150000"/>
              </a:lnSpc>
              <a:spcBef>
                <a:spcPts val="0"/>
              </a:spcBef>
              <a:spcAft>
                <a:spcPts val="0"/>
              </a:spcAft>
              <a:buClr>
                <a:srgbClr val="000000"/>
              </a:buClr>
              <a:buSzPts val="2400"/>
              <a:buFont typeface="Arial"/>
              <a:buChar char="•"/>
            </a:pPr>
            <a:r>
              <a:rPr b="0" i="0" lang="en-US" sz="2400" u="none" cap="none" strike="noStrike">
                <a:solidFill>
                  <a:srgbClr val="000000"/>
                </a:solidFill>
                <a:latin typeface="Open Sans"/>
                <a:ea typeface="Open Sans"/>
                <a:cs typeface="Open Sans"/>
                <a:sym typeface="Open Sans"/>
              </a:rPr>
              <a:t> Tuy nhiên, khi xem xét cách thức thông báo những thay đổi này,kết quả khảo sát cho thấy nhân viên vẫn chủ yếu sử dụng các hình thức liên lạc rời rạc và thủ công.</a:t>
            </a:r>
            <a:endParaRPr/>
          </a:p>
        </p:txBody>
      </p:sp>
      <p:pic>
        <p:nvPicPr>
          <p:cNvPr id="809" name="Google Shape;809;p23"/>
          <p:cNvPicPr preferRelativeResize="0"/>
          <p:nvPr/>
        </p:nvPicPr>
        <p:blipFill rotWithShape="1">
          <a:blip r:embed="rId5">
            <a:alphaModFix/>
          </a:blip>
          <a:srcRect b="0" l="0" r="0" t="0"/>
          <a:stretch/>
        </p:blipFill>
        <p:spPr>
          <a:xfrm>
            <a:off x="-15285" y="7556330"/>
            <a:ext cx="1327685" cy="597458"/>
          </a:xfrm>
          <a:prstGeom prst="rect">
            <a:avLst/>
          </a:prstGeom>
          <a:noFill/>
          <a:ln>
            <a:noFill/>
          </a:ln>
        </p:spPr>
      </p:pic>
      <p:sp>
        <p:nvSpPr>
          <p:cNvPr id="810" name="Google Shape;810;p23"/>
          <p:cNvSpPr txBox="1"/>
          <p:nvPr/>
        </p:nvSpPr>
        <p:spPr>
          <a:xfrm>
            <a:off x="1312401" y="7348060"/>
            <a:ext cx="7333744" cy="2846070"/>
          </a:xfrm>
          <a:prstGeom prst="rect">
            <a:avLst/>
          </a:prstGeom>
          <a:noFill/>
          <a:ln>
            <a:noFill/>
          </a:ln>
        </p:spPr>
        <p:txBody>
          <a:bodyPr anchorCtr="0" anchor="t" bIns="0" lIns="0" spcFirstLastPara="1" rIns="0" wrap="square" tIns="0">
            <a:spAutoFit/>
          </a:bodyPr>
          <a:lstStyle/>
          <a:p>
            <a:pPr indent="0" lvl="0" marL="0" marR="0" rtl="0" algn="just">
              <a:lnSpc>
                <a:spcPct val="140014"/>
              </a:lnSpc>
              <a:spcBef>
                <a:spcPts val="0"/>
              </a:spcBef>
              <a:spcAft>
                <a:spcPts val="0"/>
              </a:spcAft>
              <a:buNone/>
            </a:pPr>
            <a:r>
              <a:rPr b="1" i="1" lang="en-US" sz="2699" u="none" cap="none" strike="noStrike">
                <a:solidFill>
                  <a:srgbClr val="DC3B14"/>
                </a:solidFill>
                <a:latin typeface="Open Sans"/>
                <a:ea typeface="Open Sans"/>
                <a:cs typeface="Open Sans"/>
                <a:sym typeface="Open Sans"/>
              </a:rPr>
              <a:t>Việc xử lý thay đổi là nhu cầu thường xuyên, nhưng thiếu công cụ hỗ trợ và kênh giao tiếp thống nhất khiến quá trình này vẫn còn thủ công, tốn thời gian và dễ xảy ra sai sót.</a:t>
            </a:r>
            <a:endParaRPr/>
          </a:p>
          <a:p>
            <a:pPr indent="0" lvl="0" marL="0" marR="0" rtl="0" algn="just">
              <a:lnSpc>
                <a:spcPct val="140014"/>
              </a:lnSpc>
              <a:spcBef>
                <a:spcPts val="0"/>
              </a:spcBef>
              <a:spcAft>
                <a:spcPts val="0"/>
              </a:spcAft>
              <a:buNone/>
            </a:pPr>
            <a:r>
              <a:t/>
            </a:r>
            <a:endParaRPr b="1" i="1" sz="2699" u="none" cap="none" strike="noStrike">
              <a:solidFill>
                <a:srgbClr val="DC3B14"/>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grpSp>
        <p:nvGrpSpPr>
          <p:cNvPr id="815" name="Google Shape;815;p24"/>
          <p:cNvGrpSpPr/>
          <p:nvPr/>
        </p:nvGrpSpPr>
        <p:grpSpPr>
          <a:xfrm>
            <a:off x="9144000" y="1772093"/>
            <a:ext cx="9144000" cy="8514907"/>
            <a:chOff x="0" y="-47625"/>
            <a:chExt cx="2408296" cy="2242609"/>
          </a:xfrm>
        </p:grpSpPr>
        <p:sp>
          <p:nvSpPr>
            <p:cNvPr id="816" name="Google Shape;816;p24"/>
            <p:cNvSpPr/>
            <p:nvPr/>
          </p:nvSpPr>
          <p:spPr>
            <a:xfrm>
              <a:off x="0" y="0"/>
              <a:ext cx="2408296" cy="2194984"/>
            </a:xfrm>
            <a:custGeom>
              <a:rect b="b" l="l" r="r" t="t"/>
              <a:pathLst>
                <a:path extrusionOk="0" h="2194984" w="2408296">
                  <a:moveTo>
                    <a:pt x="0" y="0"/>
                  </a:moveTo>
                  <a:lnTo>
                    <a:pt x="2408296" y="0"/>
                  </a:lnTo>
                  <a:lnTo>
                    <a:pt x="2408296" y="2194984"/>
                  </a:lnTo>
                  <a:lnTo>
                    <a:pt x="0" y="2194984"/>
                  </a:lnTo>
                  <a:close/>
                </a:path>
              </a:pathLst>
            </a:custGeom>
            <a:solidFill>
              <a:srgbClr val="EBF8FF"/>
            </a:solidFill>
            <a:ln cap="sq" cmpd="sng" w="19050">
              <a:solidFill>
                <a:srgbClr val="000000"/>
              </a:solidFill>
              <a:prstDash val="solid"/>
              <a:miter lim="8000"/>
              <a:headEnd len="sm" w="sm" type="none"/>
              <a:tailEnd len="sm" w="sm" type="none"/>
            </a:ln>
          </p:spPr>
        </p:sp>
        <p:sp>
          <p:nvSpPr>
            <p:cNvPr id="817" name="Google Shape;817;p24"/>
            <p:cNvSpPr txBox="1"/>
            <p:nvPr/>
          </p:nvSpPr>
          <p:spPr>
            <a:xfrm>
              <a:off x="0" y="-47625"/>
              <a:ext cx="2408296" cy="224260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8" name="Google Shape;818;p24"/>
          <p:cNvGrpSpPr/>
          <p:nvPr/>
        </p:nvGrpSpPr>
        <p:grpSpPr>
          <a:xfrm>
            <a:off x="0" y="276668"/>
            <a:ext cx="18288000" cy="1676251"/>
            <a:chOff x="0" y="-47625"/>
            <a:chExt cx="4816593" cy="441482"/>
          </a:xfrm>
        </p:grpSpPr>
        <p:sp>
          <p:nvSpPr>
            <p:cNvPr id="819" name="Google Shape;819;p24"/>
            <p:cNvSpPr/>
            <p:nvPr/>
          </p:nvSpPr>
          <p:spPr>
            <a:xfrm>
              <a:off x="0" y="0"/>
              <a:ext cx="4816592" cy="393857"/>
            </a:xfrm>
            <a:custGeom>
              <a:rect b="b" l="l" r="r" t="t"/>
              <a:pathLst>
                <a:path extrusionOk="0" h="393857" w="4816592">
                  <a:moveTo>
                    <a:pt x="0" y="0"/>
                  </a:moveTo>
                  <a:lnTo>
                    <a:pt x="4816592" y="0"/>
                  </a:lnTo>
                  <a:lnTo>
                    <a:pt x="4816592" y="393857"/>
                  </a:lnTo>
                  <a:lnTo>
                    <a:pt x="0" y="393857"/>
                  </a:lnTo>
                  <a:close/>
                </a:path>
              </a:pathLst>
            </a:custGeom>
            <a:solidFill>
              <a:srgbClr val="6791B7"/>
            </a:solidFill>
            <a:ln>
              <a:noFill/>
            </a:ln>
          </p:spPr>
        </p:sp>
        <p:sp>
          <p:nvSpPr>
            <p:cNvPr id="820" name="Google Shape;820;p24"/>
            <p:cNvSpPr txBox="1"/>
            <p:nvPr/>
          </p:nvSpPr>
          <p:spPr>
            <a:xfrm>
              <a:off x="0" y="-47625"/>
              <a:ext cx="4816593" cy="441482"/>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21" name="Google Shape;821;p24"/>
          <p:cNvCxnSpPr/>
          <p:nvPr/>
        </p:nvCxnSpPr>
        <p:spPr>
          <a:xfrm>
            <a:off x="584617" y="1952919"/>
            <a:ext cx="0" cy="939226"/>
          </a:xfrm>
          <a:prstGeom prst="straightConnector1">
            <a:avLst/>
          </a:prstGeom>
          <a:noFill/>
          <a:ln cap="flat" cmpd="sng" w="76200">
            <a:solidFill>
              <a:srgbClr val="BEB0B0"/>
            </a:solidFill>
            <a:prstDash val="solid"/>
            <a:round/>
            <a:headEnd len="sm" w="sm" type="none"/>
            <a:tailEnd len="sm" w="sm" type="none"/>
          </a:ln>
        </p:spPr>
      </p:cxnSp>
      <p:pic>
        <p:nvPicPr>
          <p:cNvPr id="822" name="Google Shape;822;p24"/>
          <p:cNvPicPr preferRelativeResize="0"/>
          <p:nvPr/>
        </p:nvPicPr>
        <p:blipFill rotWithShape="1">
          <a:blip r:embed="rId3">
            <a:alphaModFix/>
          </a:blip>
          <a:srcRect b="0" l="0" r="0" t="0"/>
          <a:stretch/>
        </p:blipFill>
        <p:spPr>
          <a:xfrm>
            <a:off x="8597871" y="5522501"/>
            <a:ext cx="1327685" cy="597458"/>
          </a:xfrm>
          <a:prstGeom prst="rect">
            <a:avLst/>
          </a:prstGeom>
          <a:noFill/>
          <a:ln>
            <a:noFill/>
          </a:ln>
        </p:spPr>
      </p:pic>
      <p:sp>
        <p:nvSpPr>
          <p:cNvPr id="823" name="Google Shape;823;p24"/>
          <p:cNvSpPr/>
          <p:nvPr/>
        </p:nvSpPr>
        <p:spPr>
          <a:xfrm>
            <a:off x="622717" y="3777212"/>
            <a:ext cx="8365140" cy="5234475"/>
          </a:xfrm>
          <a:custGeom>
            <a:rect b="b" l="l" r="r" t="t"/>
            <a:pathLst>
              <a:path extrusionOk="0" h="5234475" w="8365140">
                <a:moveTo>
                  <a:pt x="0" y="0"/>
                </a:moveTo>
                <a:lnTo>
                  <a:pt x="8365140" y="0"/>
                </a:lnTo>
                <a:lnTo>
                  <a:pt x="8365140" y="5234476"/>
                </a:lnTo>
                <a:lnTo>
                  <a:pt x="0" y="5234476"/>
                </a:lnTo>
                <a:lnTo>
                  <a:pt x="0" y="0"/>
                </a:lnTo>
                <a:close/>
              </a:path>
            </a:pathLst>
          </a:custGeom>
          <a:blipFill rotWithShape="1">
            <a:blip r:embed="rId4">
              <a:alphaModFix/>
            </a:blip>
            <a:stretch>
              <a:fillRect b="-824" l="-3641" r="0" t="0"/>
            </a:stretch>
          </a:blipFill>
          <a:ln cap="sq" cmpd="sng" w="9525">
            <a:solidFill>
              <a:srgbClr val="000000"/>
            </a:solidFill>
            <a:prstDash val="solid"/>
            <a:miter lim="8000"/>
            <a:headEnd len="sm" w="sm" type="none"/>
            <a:tailEnd len="sm" w="sm" type="none"/>
          </a:ln>
        </p:spPr>
      </p:sp>
      <p:sp>
        <p:nvSpPr>
          <p:cNvPr id="824" name="Google Shape;824;p24"/>
          <p:cNvSpPr txBox="1"/>
          <p:nvPr/>
        </p:nvSpPr>
        <p:spPr>
          <a:xfrm>
            <a:off x="839945" y="765151"/>
            <a:ext cx="8147912"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FFFFFF"/>
                </a:solidFill>
                <a:latin typeface="Calistoga"/>
                <a:ea typeface="Calistoga"/>
                <a:cs typeface="Calistoga"/>
                <a:sym typeface="Calistoga"/>
              </a:rPr>
              <a:t>KHẢO SÁT</a:t>
            </a:r>
            <a:endParaRPr/>
          </a:p>
        </p:txBody>
      </p:sp>
      <p:sp>
        <p:nvSpPr>
          <p:cNvPr id="825" name="Google Shape;825;p24"/>
          <p:cNvSpPr txBox="1"/>
          <p:nvPr/>
        </p:nvSpPr>
        <p:spPr>
          <a:xfrm>
            <a:off x="759224" y="1986635"/>
            <a:ext cx="7838646" cy="9055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Open Sans"/>
                <a:ea typeface="Open Sans"/>
                <a:cs typeface="Open Sans"/>
                <a:sym typeface="Open Sans"/>
              </a:rPr>
              <a:t>KHẢO SÁT VỀ NHU CẦU NGƯỜI DÙNG HỆ THỐNG</a:t>
            </a:r>
            <a:endParaRPr/>
          </a:p>
        </p:txBody>
      </p:sp>
      <p:sp>
        <p:nvSpPr>
          <p:cNvPr id="826" name="Google Shape;826;p24"/>
          <p:cNvSpPr txBox="1"/>
          <p:nvPr/>
        </p:nvSpPr>
        <p:spPr>
          <a:xfrm>
            <a:off x="10033278" y="5410029"/>
            <a:ext cx="8165269" cy="141732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1" lang="en-US" sz="2699" u="none" cap="none" strike="noStrike">
                <a:solidFill>
                  <a:srgbClr val="DC3B14"/>
                </a:solidFill>
                <a:latin typeface="Open Sans"/>
                <a:ea typeface="Open Sans"/>
                <a:cs typeface="Open Sans"/>
                <a:sym typeface="Open Sans"/>
              </a:rPr>
              <a:t>Sự e ngại về chi phí và hiệu quả là yếu tố chính cản trở sự đầu tư mạnh mẽ vào hệ thống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grpSp>
        <p:nvGrpSpPr>
          <p:cNvPr id="831" name="Google Shape;831;p25"/>
          <p:cNvGrpSpPr/>
          <p:nvPr/>
        </p:nvGrpSpPr>
        <p:grpSpPr>
          <a:xfrm>
            <a:off x="9144000" y="1772093"/>
            <a:ext cx="9144000" cy="8514907"/>
            <a:chOff x="0" y="-47625"/>
            <a:chExt cx="2408296" cy="2242609"/>
          </a:xfrm>
        </p:grpSpPr>
        <p:sp>
          <p:nvSpPr>
            <p:cNvPr id="832" name="Google Shape;832;p25"/>
            <p:cNvSpPr/>
            <p:nvPr/>
          </p:nvSpPr>
          <p:spPr>
            <a:xfrm>
              <a:off x="0" y="0"/>
              <a:ext cx="2408296" cy="2194984"/>
            </a:xfrm>
            <a:custGeom>
              <a:rect b="b" l="l" r="r" t="t"/>
              <a:pathLst>
                <a:path extrusionOk="0" h="2194984" w="2408296">
                  <a:moveTo>
                    <a:pt x="0" y="0"/>
                  </a:moveTo>
                  <a:lnTo>
                    <a:pt x="2408296" y="0"/>
                  </a:lnTo>
                  <a:lnTo>
                    <a:pt x="2408296" y="2194984"/>
                  </a:lnTo>
                  <a:lnTo>
                    <a:pt x="0" y="2194984"/>
                  </a:lnTo>
                  <a:close/>
                </a:path>
              </a:pathLst>
            </a:custGeom>
            <a:solidFill>
              <a:srgbClr val="EBF8FF"/>
            </a:solidFill>
            <a:ln cap="sq" cmpd="sng" w="19050">
              <a:solidFill>
                <a:srgbClr val="000000"/>
              </a:solidFill>
              <a:prstDash val="solid"/>
              <a:miter lim="8000"/>
              <a:headEnd len="sm" w="sm" type="none"/>
              <a:tailEnd len="sm" w="sm" type="none"/>
            </a:ln>
          </p:spPr>
        </p:sp>
        <p:sp>
          <p:nvSpPr>
            <p:cNvPr id="833" name="Google Shape;833;p25"/>
            <p:cNvSpPr txBox="1"/>
            <p:nvPr/>
          </p:nvSpPr>
          <p:spPr>
            <a:xfrm>
              <a:off x="0" y="-47625"/>
              <a:ext cx="2408296" cy="224260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4" name="Google Shape;834;p25"/>
          <p:cNvGrpSpPr/>
          <p:nvPr/>
        </p:nvGrpSpPr>
        <p:grpSpPr>
          <a:xfrm>
            <a:off x="0" y="276668"/>
            <a:ext cx="18288000" cy="1676251"/>
            <a:chOff x="0" y="-47625"/>
            <a:chExt cx="4816593" cy="441482"/>
          </a:xfrm>
        </p:grpSpPr>
        <p:sp>
          <p:nvSpPr>
            <p:cNvPr id="835" name="Google Shape;835;p25"/>
            <p:cNvSpPr/>
            <p:nvPr/>
          </p:nvSpPr>
          <p:spPr>
            <a:xfrm>
              <a:off x="0" y="0"/>
              <a:ext cx="4816592" cy="393857"/>
            </a:xfrm>
            <a:custGeom>
              <a:rect b="b" l="l" r="r" t="t"/>
              <a:pathLst>
                <a:path extrusionOk="0" h="393857" w="4816592">
                  <a:moveTo>
                    <a:pt x="0" y="0"/>
                  </a:moveTo>
                  <a:lnTo>
                    <a:pt x="4816592" y="0"/>
                  </a:lnTo>
                  <a:lnTo>
                    <a:pt x="4816592" y="393857"/>
                  </a:lnTo>
                  <a:lnTo>
                    <a:pt x="0" y="393857"/>
                  </a:lnTo>
                  <a:close/>
                </a:path>
              </a:pathLst>
            </a:custGeom>
            <a:solidFill>
              <a:srgbClr val="6791B7"/>
            </a:solidFill>
            <a:ln>
              <a:noFill/>
            </a:ln>
          </p:spPr>
        </p:sp>
        <p:sp>
          <p:nvSpPr>
            <p:cNvPr id="836" name="Google Shape;836;p25"/>
            <p:cNvSpPr txBox="1"/>
            <p:nvPr/>
          </p:nvSpPr>
          <p:spPr>
            <a:xfrm>
              <a:off x="0" y="-47625"/>
              <a:ext cx="4816593" cy="441482"/>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37" name="Google Shape;837;p25"/>
          <p:cNvCxnSpPr/>
          <p:nvPr/>
        </p:nvCxnSpPr>
        <p:spPr>
          <a:xfrm>
            <a:off x="358174" y="1998352"/>
            <a:ext cx="0" cy="939226"/>
          </a:xfrm>
          <a:prstGeom prst="straightConnector1">
            <a:avLst/>
          </a:prstGeom>
          <a:noFill/>
          <a:ln cap="flat" cmpd="sng" w="76200">
            <a:solidFill>
              <a:srgbClr val="BEB0B0"/>
            </a:solidFill>
            <a:prstDash val="solid"/>
            <a:round/>
            <a:headEnd len="sm" w="sm" type="none"/>
            <a:tailEnd len="sm" w="sm" type="none"/>
          </a:ln>
        </p:spPr>
      </p:cxnSp>
      <p:pic>
        <p:nvPicPr>
          <p:cNvPr id="838" name="Google Shape;838;p25"/>
          <p:cNvPicPr preferRelativeResize="0"/>
          <p:nvPr/>
        </p:nvPicPr>
        <p:blipFill rotWithShape="1">
          <a:blip r:embed="rId3">
            <a:alphaModFix/>
          </a:blip>
          <a:srcRect b="0" l="0" r="0" t="0"/>
          <a:stretch/>
        </p:blipFill>
        <p:spPr>
          <a:xfrm>
            <a:off x="8597871" y="5522501"/>
            <a:ext cx="1327685" cy="597458"/>
          </a:xfrm>
          <a:prstGeom prst="rect">
            <a:avLst/>
          </a:prstGeom>
          <a:noFill/>
          <a:ln>
            <a:noFill/>
          </a:ln>
        </p:spPr>
      </p:pic>
      <p:sp>
        <p:nvSpPr>
          <p:cNvPr id="839" name="Google Shape;839;p25"/>
          <p:cNvSpPr/>
          <p:nvPr/>
        </p:nvSpPr>
        <p:spPr>
          <a:xfrm>
            <a:off x="320074" y="3730921"/>
            <a:ext cx="8667782" cy="5527379"/>
          </a:xfrm>
          <a:custGeom>
            <a:rect b="b" l="l" r="r" t="t"/>
            <a:pathLst>
              <a:path extrusionOk="0" h="5527379" w="8667782">
                <a:moveTo>
                  <a:pt x="0" y="0"/>
                </a:moveTo>
                <a:lnTo>
                  <a:pt x="8667783" y="0"/>
                </a:lnTo>
                <a:lnTo>
                  <a:pt x="8667783" y="5527379"/>
                </a:lnTo>
                <a:lnTo>
                  <a:pt x="0" y="5527379"/>
                </a:lnTo>
                <a:lnTo>
                  <a:pt x="0" y="0"/>
                </a:lnTo>
                <a:close/>
              </a:path>
            </a:pathLst>
          </a:custGeom>
          <a:blipFill rotWithShape="1">
            <a:blip r:embed="rId4">
              <a:alphaModFix/>
            </a:blip>
            <a:stretch>
              <a:fillRect b="0" l="-4426" r="-1800" t="0"/>
            </a:stretch>
          </a:blipFill>
          <a:ln cap="sq" cmpd="sng" w="9525">
            <a:solidFill>
              <a:srgbClr val="000000"/>
            </a:solidFill>
            <a:prstDash val="solid"/>
            <a:miter lim="8000"/>
            <a:headEnd len="sm" w="sm" type="none"/>
            <a:tailEnd len="sm" w="sm" type="none"/>
          </a:ln>
        </p:spPr>
      </p:sp>
      <p:sp>
        <p:nvSpPr>
          <p:cNvPr id="840" name="Google Shape;840;p25"/>
          <p:cNvSpPr txBox="1"/>
          <p:nvPr/>
        </p:nvSpPr>
        <p:spPr>
          <a:xfrm>
            <a:off x="839945" y="765151"/>
            <a:ext cx="8147912"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FFFFFF"/>
                </a:solidFill>
                <a:latin typeface="Calistoga"/>
                <a:ea typeface="Calistoga"/>
                <a:cs typeface="Calistoga"/>
                <a:sym typeface="Calistoga"/>
              </a:rPr>
              <a:t>KHẢO SÁT</a:t>
            </a:r>
            <a:endParaRPr/>
          </a:p>
        </p:txBody>
      </p:sp>
      <p:sp>
        <p:nvSpPr>
          <p:cNvPr id="841" name="Google Shape;841;p25"/>
          <p:cNvSpPr txBox="1"/>
          <p:nvPr/>
        </p:nvSpPr>
        <p:spPr>
          <a:xfrm>
            <a:off x="524887" y="2032068"/>
            <a:ext cx="7838646" cy="9055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Open Sans"/>
                <a:ea typeface="Open Sans"/>
                <a:cs typeface="Open Sans"/>
                <a:sym typeface="Open Sans"/>
              </a:rPr>
              <a:t>KHẢO SÁT VỀ NHU CẦU NGƯỜI DÙNG HỆ THỐNG</a:t>
            </a:r>
            <a:endParaRPr/>
          </a:p>
        </p:txBody>
      </p:sp>
      <p:sp>
        <p:nvSpPr>
          <p:cNvPr id="842" name="Google Shape;842;p25"/>
          <p:cNvSpPr txBox="1"/>
          <p:nvPr/>
        </p:nvSpPr>
        <p:spPr>
          <a:xfrm>
            <a:off x="10122731" y="4845870"/>
            <a:ext cx="8165269" cy="189357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1" lang="en-US" sz="2699" u="none" cap="none" strike="noStrike">
                <a:solidFill>
                  <a:srgbClr val="DC3B14"/>
                </a:solidFill>
                <a:latin typeface="Open Sans"/>
                <a:ea typeface="Open Sans"/>
                <a:cs typeface="Open Sans"/>
                <a:sym typeface="Open Sans"/>
              </a:rPr>
              <a:t>Phần lớn người tham gia cảm thấy hệ thống cần thời gian để làm quen và không thể nhanh chóng sử dụng thành thạo ngay lập tức.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grpSp>
        <p:nvGrpSpPr>
          <p:cNvPr id="847" name="Google Shape;847;p26"/>
          <p:cNvGrpSpPr/>
          <p:nvPr/>
        </p:nvGrpSpPr>
        <p:grpSpPr>
          <a:xfrm>
            <a:off x="9144000" y="1772093"/>
            <a:ext cx="9144000" cy="8514907"/>
            <a:chOff x="0" y="-47625"/>
            <a:chExt cx="2408296" cy="2242609"/>
          </a:xfrm>
        </p:grpSpPr>
        <p:sp>
          <p:nvSpPr>
            <p:cNvPr id="848" name="Google Shape;848;p26"/>
            <p:cNvSpPr/>
            <p:nvPr/>
          </p:nvSpPr>
          <p:spPr>
            <a:xfrm>
              <a:off x="0" y="0"/>
              <a:ext cx="2408296" cy="2194984"/>
            </a:xfrm>
            <a:custGeom>
              <a:rect b="b" l="l" r="r" t="t"/>
              <a:pathLst>
                <a:path extrusionOk="0" h="2194984" w="2408296">
                  <a:moveTo>
                    <a:pt x="0" y="0"/>
                  </a:moveTo>
                  <a:lnTo>
                    <a:pt x="2408296" y="0"/>
                  </a:lnTo>
                  <a:lnTo>
                    <a:pt x="2408296" y="2194984"/>
                  </a:lnTo>
                  <a:lnTo>
                    <a:pt x="0" y="2194984"/>
                  </a:lnTo>
                  <a:close/>
                </a:path>
              </a:pathLst>
            </a:custGeom>
            <a:solidFill>
              <a:srgbClr val="EBF8FF"/>
            </a:solidFill>
            <a:ln cap="sq" cmpd="sng" w="19050">
              <a:solidFill>
                <a:srgbClr val="000000"/>
              </a:solidFill>
              <a:prstDash val="solid"/>
              <a:miter lim="8000"/>
              <a:headEnd len="sm" w="sm" type="none"/>
              <a:tailEnd len="sm" w="sm" type="none"/>
            </a:ln>
          </p:spPr>
        </p:sp>
        <p:sp>
          <p:nvSpPr>
            <p:cNvPr id="849" name="Google Shape;849;p26"/>
            <p:cNvSpPr txBox="1"/>
            <p:nvPr/>
          </p:nvSpPr>
          <p:spPr>
            <a:xfrm>
              <a:off x="0" y="-47625"/>
              <a:ext cx="2408296" cy="224260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0" name="Google Shape;850;p26"/>
          <p:cNvGrpSpPr/>
          <p:nvPr/>
        </p:nvGrpSpPr>
        <p:grpSpPr>
          <a:xfrm>
            <a:off x="0" y="276668"/>
            <a:ext cx="18288000" cy="1676251"/>
            <a:chOff x="0" y="-47625"/>
            <a:chExt cx="4816593" cy="441482"/>
          </a:xfrm>
        </p:grpSpPr>
        <p:sp>
          <p:nvSpPr>
            <p:cNvPr id="851" name="Google Shape;851;p26"/>
            <p:cNvSpPr/>
            <p:nvPr/>
          </p:nvSpPr>
          <p:spPr>
            <a:xfrm>
              <a:off x="0" y="0"/>
              <a:ext cx="4816592" cy="393857"/>
            </a:xfrm>
            <a:custGeom>
              <a:rect b="b" l="l" r="r" t="t"/>
              <a:pathLst>
                <a:path extrusionOk="0" h="393857" w="4816592">
                  <a:moveTo>
                    <a:pt x="0" y="0"/>
                  </a:moveTo>
                  <a:lnTo>
                    <a:pt x="4816592" y="0"/>
                  </a:lnTo>
                  <a:lnTo>
                    <a:pt x="4816592" y="393857"/>
                  </a:lnTo>
                  <a:lnTo>
                    <a:pt x="0" y="393857"/>
                  </a:lnTo>
                  <a:close/>
                </a:path>
              </a:pathLst>
            </a:custGeom>
            <a:solidFill>
              <a:srgbClr val="6791B7"/>
            </a:solidFill>
            <a:ln>
              <a:noFill/>
            </a:ln>
          </p:spPr>
        </p:sp>
        <p:sp>
          <p:nvSpPr>
            <p:cNvPr id="852" name="Google Shape;852;p26"/>
            <p:cNvSpPr txBox="1"/>
            <p:nvPr/>
          </p:nvSpPr>
          <p:spPr>
            <a:xfrm>
              <a:off x="0" y="-47625"/>
              <a:ext cx="4816593" cy="441482"/>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53" name="Google Shape;853;p26"/>
          <p:cNvCxnSpPr/>
          <p:nvPr/>
        </p:nvCxnSpPr>
        <p:spPr>
          <a:xfrm>
            <a:off x="311233" y="1952919"/>
            <a:ext cx="0" cy="939226"/>
          </a:xfrm>
          <a:prstGeom prst="straightConnector1">
            <a:avLst/>
          </a:prstGeom>
          <a:noFill/>
          <a:ln cap="flat" cmpd="sng" w="76200">
            <a:solidFill>
              <a:srgbClr val="BEB0B0"/>
            </a:solidFill>
            <a:prstDash val="solid"/>
            <a:round/>
            <a:headEnd len="sm" w="sm" type="none"/>
            <a:tailEnd len="sm" w="sm" type="none"/>
          </a:ln>
        </p:spPr>
      </p:cxnSp>
      <p:pic>
        <p:nvPicPr>
          <p:cNvPr id="854" name="Google Shape;854;p26"/>
          <p:cNvPicPr preferRelativeResize="0"/>
          <p:nvPr/>
        </p:nvPicPr>
        <p:blipFill rotWithShape="1">
          <a:blip r:embed="rId3">
            <a:alphaModFix/>
          </a:blip>
          <a:srcRect b="0" l="0" r="0" t="0"/>
          <a:stretch/>
        </p:blipFill>
        <p:spPr>
          <a:xfrm>
            <a:off x="8597871" y="5522501"/>
            <a:ext cx="1327685" cy="597458"/>
          </a:xfrm>
          <a:prstGeom prst="rect">
            <a:avLst/>
          </a:prstGeom>
          <a:noFill/>
          <a:ln>
            <a:noFill/>
          </a:ln>
        </p:spPr>
      </p:pic>
      <p:sp>
        <p:nvSpPr>
          <p:cNvPr id="855" name="Google Shape;855;p26"/>
          <p:cNvSpPr/>
          <p:nvPr/>
        </p:nvSpPr>
        <p:spPr>
          <a:xfrm>
            <a:off x="349333" y="3585326"/>
            <a:ext cx="8638524" cy="6024817"/>
          </a:xfrm>
          <a:custGeom>
            <a:rect b="b" l="l" r="r" t="t"/>
            <a:pathLst>
              <a:path extrusionOk="0" h="6024817" w="8638524">
                <a:moveTo>
                  <a:pt x="0" y="0"/>
                </a:moveTo>
                <a:lnTo>
                  <a:pt x="8638524" y="0"/>
                </a:lnTo>
                <a:lnTo>
                  <a:pt x="8638524" y="6024817"/>
                </a:lnTo>
                <a:lnTo>
                  <a:pt x="0" y="6024817"/>
                </a:lnTo>
                <a:lnTo>
                  <a:pt x="0" y="0"/>
                </a:lnTo>
                <a:close/>
              </a:path>
            </a:pathLst>
          </a:custGeom>
          <a:blipFill rotWithShape="1">
            <a:blip r:embed="rId4">
              <a:alphaModFix/>
            </a:blip>
            <a:stretch>
              <a:fillRect b="0" l="0" r="0" t="0"/>
            </a:stretch>
          </a:blipFill>
          <a:ln cap="sq" cmpd="sng" w="9525">
            <a:solidFill>
              <a:srgbClr val="000000"/>
            </a:solidFill>
            <a:prstDash val="solid"/>
            <a:miter lim="8000"/>
            <a:headEnd len="sm" w="sm" type="none"/>
            <a:tailEnd len="sm" w="sm" type="none"/>
          </a:ln>
        </p:spPr>
      </p:sp>
      <p:sp>
        <p:nvSpPr>
          <p:cNvPr id="856" name="Google Shape;856;p26"/>
          <p:cNvSpPr txBox="1"/>
          <p:nvPr/>
        </p:nvSpPr>
        <p:spPr>
          <a:xfrm>
            <a:off x="839945" y="765151"/>
            <a:ext cx="8147912"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FFFFFF"/>
                </a:solidFill>
                <a:latin typeface="Calistoga"/>
                <a:ea typeface="Calistoga"/>
                <a:cs typeface="Calistoga"/>
                <a:sym typeface="Calistoga"/>
              </a:rPr>
              <a:t>KHẢO SÁT</a:t>
            </a:r>
            <a:endParaRPr/>
          </a:p>
        </p:txBody>
      </p:sp>
      <p:sp>
        <p:nvSpPr>
          <p:cNvPr id="857" name="Google Shape;857;p26"/>
          <p:cNvSpPr txBox="1"/>
          <p:nvPr/>
        </p:nvSpPr>
        <p:spPr>
          <a:xfrm>
            <a:off x="524887" y="1986635"/>
            <a:ext cx="7787467" cy="9055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Open Sans"/>
                <a:ea typeface="Open Sans"/>
                <a:cs typeface="Open Sans"/>
                <a:sym typeface="Open Sans"/>
              </a:rPr>
              <a:t>KHẢO SÁT VỀ NHU CẦU NGƯỜI DÙNG HỆ THỐNG</a:t>
            </a:r>
            <a:endParaRPr/>
          </a:p>
        </p:txBody>
      </p:sp>
      <p:sp>
        <p:nvSpPr>
          <p:cNvPr id="858" name="Google Shape;858;p26"/>
          <p:cNvSpPr txBox="1"/>
          <p:nvPr/>
        </p:nvSpPr>
        <p:spPr>
          <a:xfrm>
            <a:off x="10033278" y="5410029"/>
            <a:ext cx="8165269" cy="189357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1" lang="en-US" sz="2699" u="none" cap="none" strike="noStrike">
                <a:solidFill>
                  <a:srgbClr val="DC3B14"/>
                </a:solidFill>
                <a:latin typeface="Open Sans"/>
                <a:ea typeface="Open Sans"/>
                <a:cs typeface="Open Sans"/>
                <a:sym typeface="Open Sans"/>
              </a:rPr>
              <a:t>Đa số người tham gia cần sự hỗ trợ rõ ràng và chi tiết để có thể làm quen và sử dụng hệ thống hiệu quả.</a:t>
            </a:r>
            <a:endParaRPr/>
          </a:p>
          <a:p>
            <a:pPr indent="0" lvl="0" marL="0" marR="0" rtl="0" algn="l">
              <a:lnSpc>
                <a:spcPct val="140014"/>
              </a:lnSpc>
              <a:spcBef>
                <a:spcPts val="0"/>
              </a:spcBef>
              <a:spcAft>
                <a:spcPts val="0"/>
              </a:spcAft>
              <a:buNone/>
            </a:pPr>
            <a:r>
              <a:t/>
            </a:r>
            <a:endParaRPr b="1" i="1" sz="2699" u="none" cap="none" strike="noStrike">
              <a:solidFill>
                <a:srgbClr val="DC3B14"/>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grpSp>
        <p:nvGrpSpPr>
          <p:cNvPr id="863" name="Google Shape;863;p27"/>
          <p:cNvGrpSpPr/>
          <p:nvPr/>
        </p:nvGrpSpPr>
        <p:grpSpPr>
          <a:xfrm>
            <a:off x="12266817" y="1312425"/>
            <a:ext cx="6030708" cy="6956298"/>
            <a:chOff x="0" y="-47625"/>
            <a:chExt cx="1588335" cy="1832111"/>
          </a:xfrm>
        </p:grpSpPr>
        <p:sp>
          <p:nvSpPr>
            <p:cNvPr id="864" name="Google Shape;864;p27"/>
            <p:cNvSpPr/>
            <p:nvPr/>
          </p:nvSpPr>
          <p:spPr>
            <a:xfrm>
              <a:off x="0" y="0"/>
              <a:ext cx="1588335" cy="1784486"/>
            </a:xfrm>
            <a:custGeom>
              <a:rect b="b" l="l" r="r" t="t"/>
              <a:pathLst>
                <a:path extrusionOk="0" h="1784486" w="1588335">
                  <a:moveTo>
                    <a:pt x="0" y="0"/>
                  </a:moveTo>
                  <a:lnTo>
                    <a:pt x="1588335" y="0"/>
                  </a:lnTo>
                  <a:lnTo>
                    <a:pt x="1588335" y="1784486"/>
                  </a:lnTo>
                  <a:lnTo>
                    <a:pt x="0" y="1784486"/>
                  </a:lnTo>
                  <a:close/>
                </a:path>
              </a:pathLst>
            </a:custGeom>
            <a:solidFill>
              <a:srgbClr val="6791B7"/>
            </a:solidFill>
            <a:ln>
              <a:noFill/>
            </a:ln>
          </p:spPr>
        </p:sp>
        <p:sp>
          <p:nvSpPr>
            <p:cNvPr id="865" name="Google Shape;865;p27"/>
            <p:cNvSpPr txBox="1"/>
            <p:nvPr/>
          </p:nvSpPr>
          <p:spPr>
            <a:xfrm>
              <a:off x="0" y="-47625"/>
              <a:ext cx="1588335" cy="1832111"/>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6" name="Google Shape;866;p27"/>
          <p:cNvGrpSpPr/>
          <p:nvPr/>
        </p:nvGrpSpPr>
        <p:grpSpPr>
          <a:xfrm>
            <a:off x="17259300" y="8623903"/>
            <a:ext cx="1028700" cy="1663097"/>
            <a:chOff x="0" y="-47625"/>
            <a:chExt cx="270933" cy="438017"/>
          </a:xfrm>
        </p:grpSpPr>
        <p:sp>
          <p:nvSpPr>
            <p:cNvPr id="867" name="Google Shape;867;p27"/>
            <p:cNvSpPr/>
            <p:nvPr/>
          </p:nvSpPr>
          <p:spPr>
            <a:xfrm>
              <a:off x="0" y="0"/>
              <a:ext cx="270933" cy="390392"/>
            </a:xfrm>
            <a:custGeom>
              <a:rect b="b" l="l" r="r" t="t"/>
              <a:pathLst>
                <a:path extrusionOk="0" h="390392" w="270933">
                  <a:moveTo>
                    <a:pt x="0" y="0"/>
                  </a:moveTo>
                  <a:lnTo>
                    <a:pt x="270933" y="0"/>
                  </a:lnTo>
                  <a:lnTo>
                    <a:pt x="270933" y="390392"/>
                  </a:lnTo>
                  <a:lnTo>
                    <a:pt x="0" y="390392"/>
                  </a:lnTo>
                  <a:close/>
                </a:path>
              </a:pathLst>
            </a:custGeom>
            <a:solidFill>
              <a:srgbClr val="BEB0B0"/>
            </a:solidFill>
            <a:ln>
              <a:noFill/>
            </a:ln>
          </p:spPr>
        </p:sp>
        <p:sp>
          <p:nvSpPr>
            <p:cNvPr id="868" name="Google Shape;868;p27"/>
            <p:cNvSpPr txBox="1"/>
            <p:nvPr/>
          </p:nvSpPr>
          <p:spPr>
            <a:xfrm>
              <a:off x="0" y="-47625"/>
              <a:ext cx="270933" cy="438017"/>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9" name="Google Shape;869;p27"/>
          <p:cNvGrpSpPr/>
          <p:nvPr/>
        </p:nvGrpSpPr>
        <p:grpSpPr>
          <a:xfrm>
            <a:off x="11093244" y="-180826"/>
            <a:ext cx="1028700" cy="1316487"/>
            <a:chOff x="0" y="-47625"/>
            <a:chExt cx="270933" cy="346729"/>
          </a:xfrm>
        </p:grpSpPr>
        <p:sp>
          <p:nvSpPr>
            <p:cNvPr id="870" name="Google Shape;870;p27"/>
            <p:cNvSpPr/>
            <p:nvPr/>
          </p:nvSpPr>
          <p:spPr>
            <a:xfrm>
              <a:off x="0" y="0"/>
              <a:ext cx="270933" cy="299104"/>
            </a:xfrm>
            <a:custGeom>
              <a:rect b="b" l="l" r="r" t="t"/>
              <a:pathLst>
                <a:path extrusionOk="0" h="299104" w="270933">
                  <a:moveTo>
                    <a:pt x="0" y="0"/>
                  </a:moveTo>
                  <a:lnTo>
                    <a:pt x="270933" y="0"/>
                  </a:lnTo>
                  <a:lnTo>
                    <a:pt x="270933" y="299104"/>
                  </a:lnTo>
                  <a:lnTo>
                    <a:pt x="0" y="299104"/>
                  </a:lnTo>
                  <a:close/>
                </a:path>
              </a:pathLst>
            </a:custGeom>
            <a:solidFill>
              <a:srgbClr val="BEB0B0"/>
            </a:solidFill>
            <a:ln>
              <a:noFill/>
            </a:ln>
          </p:spPr>
        </p:sp>
        <p:sp>
          <p:nvSpPr>
            <p:cNvPr id="871" name="Google Shape;871;p27"/>
            <p:cNvSpPr txBox="1"/>
            <p:nvPr/>
          </p:nvSpPr>
          <p:spPr>
            <a:xfrm>
              <a:off x="0" y="-47625"/>
              <a:ext cx="270933" cy="34672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2" name="Google Shape;872;p27"/>
          <p:cNvSpPr txBox="1"/>
          <p:nvPr/>
        </p:nvSpPr>
        <p:spPr>
          <a:xfrm>
            <a:off x="1028700" y="508366"/>
            <a:ext cx="10036506"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004AAD"/>
                </a:solidFill>
                <a:latin typeface="Calistoga"/>
                <a:ea typeface="Calistoga"/>
                <a:cs typeface="Calistoga"/>
                <a:sym typeface="Calistoga"/>
              </a:rPr>
              <a:t>BÀI TOÁN KINH PHÍ</a:t>
            </a:r>
            <a:endParaRPr/>
          </a:p>
        </p:txBody>
      </p:sp>
      <p:grpSp>
        <p:nvGrpSpPr>
          <p:cNvPr id="873" name="Google Shape;873;p27"/>
          <p:cNvGrpSpPr/>
          <p:nvPr/>
        </p:nvGrpSpPr>
        <p:grpSpPr>
          <a:xfrm>
            <a:off x="10151462" y="778071"/>
            <a:ext cx="715180" cy="715180"/>
            <a:chOff x="0" y="0"/>
            <a:chExt cx="812800" cy="812800"/>
          </a:xfrm>
        </p:grpSpPr>
        <p:sp>
          <p:nvSpPr>
            <p:cNvPr id="874" name="Google Shape;874;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6791B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76" name="Google Shape;876;p27"/>
          <p:cNvCxnSpPr/>
          <p:nvPr/>
        </p:nvCxnSpPr>
        <p:spPr>
          <a:xfrm>
            <a:off x="1066800" y="1562446"/>
            <a:ext cx="0" cy="1143268"/>
          </a:xfrm>
          <a:prstGeom prst="straightConnector1">
            <a:avLst/>
          </a:prstGeom>
          <a:noFill/>
          <a:ln cap="flat" cmpd="sng" w="76200">
            <a:solidFill>
              <a:srgbClr val="BEB0B0"/>
            </a:solidFill>
            <a:prstDash val="solid"/>
            <a:round/>
            <a:headEnd len="sm" w="sm" type="none"/>
            <a:tailEnd len="sm" w="sm" type="none"/>
          </a:ln>
        </p:spPr>
      </p:cxnSp>
      <p:sp>
        <p:nvSpPr>
          <p:cNvPr id="877" name="Google Shape;877;p27"/>
          <p:cNvSpPr txBox="1"/>
          <p:nvPr/>
        </p:nvSpPr>
        <p:spPr>
          <a:xfrm>
            <a:off x="1066800" y="3267689"/>
            <a:ext cx="10036506" cy="3717620"/>
          </a:xfrm>
          <a:prstGeom prst="rect">
            <a:avLst/>
          </a:prstGeom>
          <a:noFill/>
          <a:ln>
            <a:noFill/>
          </a:ln>
        </p:spPr>
        <p:txBody>
          <a:bodyPr anchorCtr="0" anchor="t" bIns="0" lIns="0" spcFirstLastPara="1" rIns="0" wrap="square" tIns="0">
            <a:spAutoFit/>
          </a:bodyPr>
          <a:lstStyle/>
          <a:p>
            <a:pPr indent="-303923" lvl="1" marL="607846" marR="0" rtl="0" algn="just">
              <a:lnSpc>
                <a:spcPct val="176021"/>
              </a:lnSpc>
              <a:spcBef>
                <a:spcPts val="0"/>
              </a:spcBef>
              <a:spcAft>
                <a:spcPts val="0"/>
              </a:spcAft>
              <a:buClr>
                <a:srgbClr val="000000"/>
              </a:buClr>
              <a:buSzPts val="2815"/>
              <a:buFont typeface="Arial"/>
              <a:buChar char="•"/>
            </a:pPr>
            <a:r>
              <a:rPr b="1" i="0" lang="en-US" sz="2815" u="none" cap="none" strike="noStrike">
                <a:solidFill>
                  <a:srgbClr val="000000"/>
                </a:solidFill>
                <a:latin typeface="Open Sans"/>
                <a:ea typeface="Open Sans"/>
                <a:cs typeface="Open Sans"/>
                <a:sym typeface="Open Sans"/>
              </a:rPr>
              <a:t>Giai đoạn đầu:</a:t>
            </a:r>
            <a:r>
              <a:rPr b="0" i="0" lang="en-US" sz="2815" u="none" cap="none" strike="noStrike">
                <a:solidFill>
                  <a:srgbClr val="000000"/>
                </a:solidFill>
                <a:latin typeface="Open Sans"/>
                <a:ea typeface="Open Sans"/>
                <a:cs typeface="Open Sans"/>
                <a:sym typeface="Open Sans"/>
              </a:rPr>
              <a:t> Hệ thống sẽ được triển khai thử nghiệm tại trung tâm Hoàng Thiên Education trong thời gian từ 2 đến 4 tuần. </a:t>
            </a:r>
            <a:endParaRPr/>
          </a:p>
          <a:p>
            <a:pPr indent="-303923" lvl="1" marL="607846" marR="0" rtl="0" algn="just">
              <a:lnSpc>
                <a:spcPct val="176021"/>
              </a:lnSpc>
              <a:spcBef>
                <a:spcPts val="0"/>
              </a:spcBef>
              <a:spcAft>
                <a:spcPts val="0"/>
              </a:spcAft>
              <a:buClr>
                <a:srgbClr val="000000"/>
              </a:buClr>
              <a:buSzPts val="2815"/>
              <a:buFont typeface="Arial"/>
              <a:buChar char="•"/>
            </a:pPr>
            <a:r>
              <a:rPr b="1" i="0" lang="en-US" sz="2815" u="none" cap="none" strike="noStrike">
                <a:solidFill>
                  <a:srgbClr val="000000"/>
                </a:solidFill>
                <a:latin typeface="Open Sans"/>
                <a:ea typeface="Open Sans"/>
                <a:cs typeface="Open Sans"/>
                <a:sym typeface="Open Sans"/>
              </a:rPr>
              <a:t>Sau giai đoạn thử nghiệm:</a:t>
            </a:r>
            <a:r>
              <a:rPr b="0" i="0" lang="en-US" sz="2815" u="none" cap="none" strike="noStrike">
                <a:solidFill>
                  <a:srgbClr val="000000"/>
                </a:solidFill>
                <a:latin typeface="Open Sans"/>
                <a:ea typeface="Open Sans"/>
                <a:cs typeface="Open Sans"/>
                <a:sym typeface="Open Sans"/>
              </a:rPr>
              <a:t> Định hướng áp dụng mô hình kinh doanh theo gói, tính phí dựa trên số lượng lượt người truy cập vào hệ thống. </a:t>
            </a:r>
            <a:endParaRPr/>
          </a:p>
        </p:txBody>
      </p:sp>
      <p:sp>
        <p:nvSpPr>
          <p:cNvPr id="878" name="Google Shape;878;p27"/>
          <p:cNvSpPr/>
          <p:nvPr/>
        </p:nvSpPr>
        <p:spPr>
          <a:xfrm flipH="1">
            <a:off x="-878017" y="3410564"/>
            <a:ext cx="17259300" cy="6930873"/>
          </a:xfrm>
          <a:custGeom>
            <a:rect b="b" l="l" r="r" t="t"/>
            <a:pathLst>
              <a:path extrusionOk="0" h="6930873" w="17259300">
                <a:moveTo>
                  <a:pt x="0" y="6930873"/>
                </a:moveTo>
                <a:lnTo>
                  <a:pt x="17259300" y="6930873"/>
                </a:lnTo>
                <a:lnTo>
                  <a:pt x="17259300" y="0"/>
                </a:lnTo>
                <a:lnTo>
                  <a:pt x="0" y="0"/>
                </a:lnTo>
                <a:lnTo>
                  <a:pt x="0" y="6930873"/>
                </a:lnTo>
                <a:close/>
              </a:path>
            </a:pathLst>
          </a:custGeom>
          <a:blipFill rotWithShape="1">
            <a:blip r:embed="rId3">
              <a:alphaModFix/>
            </a:blip>
            <a:stretch>
              <a:fillRect b="-33754" l="0" r="-4978" t="-8280"/>
            </a:stretch>
          </a:blipFill>
          <a:ln>
            <a:noFill/>
          </a:ln>
        </p:spPr>
      </p:sp>
      <p:sp>
        <p:nvSpPr>
          <p:cNvPr id="879" name="Google Shape;879;p27"/>
          <p:cNvSpPr/>
          <p:nvPr/>
        </p:nvSpPr>
        <p:spPr>
          <a:xfrm>
            <a:off x="11607594" y="2478658"/>
            <a:ext cx="7349154" cy="4671664"/>
          </a:xfrm>
          <a:custGeom>
            <a:rect b="b" l="l" r="r" t="t"/>
            <a:pathLst>
              <a:path extrusionOk="0" h="502543" w="790568">
                <a:moveTo>
                  <a:pt x="395284" y="0"/>
                </a:moveTo>
                <a:cubicBezTo>
                  <a:pt x="176975" y="0"/>
                  <a:pt x="0" y="112498"/>
                  <a:pt x="0" y="251272"/>
                </a:cubicBezTo>
                <a:cubicBezTo>
                  <a:pt x="0" y="390045"/>
                  <a:pt x="176975" y="502543"/>
                  <a:pt x="395284" y="502543"/>
                </a:cubicBezTo>
                <a:cubicBezTo>
                  <a:pt x="613593" y="502543"/>
                  <a:pt x="790568" y="390045"/>
                  <a:pt x="790568" y="251272"/>
                </a:cubicBezTo>
                <a:cubicBezTo>
                  <a:pt x="790568" y="112498"/>
                  <a:pt x="613593" y="0"/>
                  <a:pt x="395284" y="0"/>
                </a:cubicBezTo>
                <a:close/>
              </a:path>
            </a:pathLst>
          </a:custGeom>
          <a:blipFill rotWithShape="1">
            <a:blip r:embed="rId4">
              <a:alphaModFix/>
            </a:blip>
            <a:stretch>
              <a:fillRect b="-28655" l="0" r="0" t="-2865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txBox="1"/>
          <p:nvPr/>
        </p:nvSpPr>
        <p:spPr>
          <a:xfrm>
            <a:off x="1476684" y="1780991"/>
            <a:ext cx="10418658" cy="448343"/>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Inter"/>
                <a:ea typeface="Inter"/>
                <a:cs typeface="Inter"/>
                <a:sym typeface="Inter"/>
              </a:rPr>
              <a:t>TRUNG TÂM HOÀNG THIÊN EDUCATION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4" name="Shape 884"/>
        <p:cNvGrpSpPr/>
        <p:nvPr/>
      </p:nvGrpSpPr>
      <p:grpSpPr>
        <a:xfrm>
          <a:off x="0" y="0"/>
          <a:ext cx="0" cy="0"/>
          <a:chOff x="0" y="0"/>
          <a:chExt cx="0" cy="0"/>
        </a:xfrm>
      </p:grpSpPr>
      <p:grpSp>
        <p:nvGrpSpPr>
          <p:cNvPr id="885" name="Google Shape;885;p28"/>
          <p:cNvGrpSpPr/>
          <p:nvPr/>
        </p:nvGrpSpPr>
        <p:grpSpPr>
          <a:xfrm>
            <a:off x="17259300" y="8970513"/>
            <a:ext cx="1028700" cy="1316487"/>
            <a:chOff x="0" y="-47625"/>
            <a:chExt cx="270933" cy="346729"/>
          </a:xfrm>
        </p:grpSpPr>
        <p:sp>
          <p:nvSpPr>
            <p:cNvPr id="886" name="Google Shape;886;p28"/>
            <p:cNvSpPr/>
            <p:nvPr/>
          </p:nvSpPr>
          <p:spPr>
            <a:xfrm>
              <a:off x="0" y="0"/>
              <a:ext cx="270933" cy="299104"/>
            </a:xfrm>
            <a:custGeom>
              <a:rect b="b" l="l" r="r" t="t"/>
              <a:pathLst>
                <a:path extrusionOk="0" h="299104" w="270933">
                  <a:moveTo>
                    <a:pt x="0" y="0"/>
                  </a:moveTo>
                  <a:lnTo>
                    <a:pt x="270933" y="0"/>
                  </a:lnTo>
                  <a:lnTo>
                    <a:pt x="270933" y="299104"/>
                  </a:lnTo>
                  <a:lnTo>
                    <a:pt x="0" y="299104"/>
                  </a:lnTo>
                  <a:close/>
                </a:path>
              </a:pathLst>
            </a:custGeom>
            <a:solidFill>
              <a:srgbClr val="BEB0B0"/>
            </a:solidFill>
            <a:ln>
              <a:noFill/>
            </a:ln>
          </p:spPr>
        </p:sp>
        <p:sp>
          <p:nvSpPr>
            <p:cNvPr id="887" name="Google Shape;887;p28"/>
            <p:cNvSpPr txBox="1"/>
            <p:nvPr/>
          </p:nvSpPr>
          <p:spPr>
            <a:xfrm>
              <a:off x="0" y="-47625"/>
              <a:ext cx="270933" cy="34672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8" name="Google Shape;888;p28"/>
          <p:cNvGrpSpPr/>
          <p:nvPr/>
        </p:nvGrpSpPr>
        <p:grpSpPr>
          <a:xfrm>
            <a:off x="11150930" y="-180826"/>
            <a:ext cx="1028700" cy="1316487"/>
            <a:chOff x="0" y="-47625"/>
            <a:chExt cx="270933" cy="346729"/>
          </a:xfrm>
        </p:grpSpPr>
        <p:sp>
          <p:nvSpPr>
            <p:cNvPr id="889" name="Google Shape;889;p28"/>
            <p:cNvSpPr/>
            <p:nvPr/>
          </p:nvSpPr>
          <p:spPr>
            <a:xfrm>
              <a:off x="0" y="0"/>
              <a:ext cx="270933" cy="299104"/>
            </a:xfrm>
            <a:custGeom>
              <a:rect b="b" l="l" r="r" t="t"/>
              <a:pathLst>
                <a:path extrusionOk="0" h="299104" w="270933">
                  <a:moveTo>
                    <a:pt x="0" y="0"/>
                  </a:moveTo>
                  <a:lnTo>
                    <a:pt x="270933" y="0"/>
                  </a:lnTo>
                  <a:lnTo>
                    <a:pt x="270933" y="299104"/>
                  </a:lnTo>
                  <a:lnTo>
                    <a:pt x="0" y="299104"/>
                  </a:lnTo>
                  <a:close/>
                </a:path>
              </a:pathLst>
            </a:custGeom>
            <a:solidFill>
              <a:srgbClr val="BEB0B0"/>
            </a:solidFill>
            <a:ln>
              <a:noFill/>
            </a:ln>
          </p:spPr>
        </p:sp>
        <p:sp>
          <p:nvSpPr>
            <p:cNvPr id="890" name="Google Shape;890;p28"/>
            <p:cNvSpPr txBox="1"/>
            <p:nvPr/>
          </p:nvSpPr>
          <p:spPr>
            <a:xfrm>
              <a:off x="0" y="-47625"/>
              <a:ext cx="270933" cy="34672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1" name="Google Shape;891;p28"/>
          <p:cNvGrpSpPr/>
          <p:nvPr/>
        </p:nvGrpSpPr>
        <p:grpSpPr>
          <a:xfrm>
            <a:off x="3268930" y="-1565593"/>
            <a:ext cx="5402508" cy="5402508"/>
            <a:chOff x="0" y="0"/>
            <a:chExt cx="812800" cy="812800"/>
          </a:xfrm>
        </p:grpSpPr>
        <p:sp>
          <p:nvSpPr>
            <p:cNvPr id="892" name="Google Shape;892;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4" name="Google Shape;894;p28"/>
          <p:cNvSpPr txBox="1"/>
          <p:nvPr/>
        </p:nvSpPr>
        <p:spPr>
          <a:xfrm>
            <a:off x="1028700" y="338016"/>
            <a:ext cx="8741762"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004AAD"/>
                </a:solidFill>
                <a:latin typeface="Calistoga"/>
                <a:ea typeface="Calistoga"/>
                <a:cs typeface="Calistoga"/>
                <a:sym typeface="Calistoga"/>
              </a:rPr>
              <a:t>BÀI TOÁN KINH PHÍ</a:t>
            </a:r>
            <a:endParaRPr/>
          </a:p>
        </p:txBody>
      </p:sp>
      <p:grpSp>
        <p:nvGrpSpPr>
          <p:cNvPr id="895" name="Google Shape;895;p28"/>
          <p:cNvGrpSpPr/>
          <p:nvPr/>
        </p:nvGrpSpPr>
        <p:grpSpPr>
          <a:xfrm>
            <a:off x="10106305" y="778071"/>
            <a:ext cx="715180" cy="715180"/>
            <a:chOff x="0" y="0"/>
            <a:chExt cx="812800" cy="812800"/>
          </a:xfrm>
        </p:grpSpPr>
        <p:sp>
          <p:nvSpPr>
            <p:cNvPr id="896" name="Google Shape;896;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6791B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98" name="Google Shape;898;p28"/>
          <p:cNvCxnSpPr/>
          <p:nvPr/>
        </p:nvCxnSpPr>
        <p:spPr>
          <a:xfrm>
            <a:off x="1068607" y="1322901"/>
            <a:ext cx="0" cy="1143268"/>
          </a:xfrm>
          <a:prstGeom prst="straightConnector1">
            <a:avLst/>
          </a:prstGeom>
          <a:noFill/>
          <a:ln cap="flat" cmpd="sng" w="76200">
            <a:solidFill>
              <a:srgbClr val="BEB0B0"/>
            </a:solidFill>
            <a:prstDash val="solid"/>
            <a:round/>
            <a:headEnd len="sm" w="sm" type="none"/>
            <a:tailEnd len="sm" w="sm" type="none"/>
          </a:ln>
        </p:spPr>
      </p:cxnSp>
      <p:sp>
        <p:nvSpPr>
          <p:cNvPr id="899" name="Google Shape;899;p28"/>
          <p:cNvSpPr txBox="1"/>
          <p:nvPr/>
        </p:nvSpPr>
        <p:spPr>
          <a:xfrm>
            <a:off x="1474063" y="1633910"/>
            <a:ext cx="10912840" cy="458927"/>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Inter SemiBold"/>
                <a:ea typeface="Inter SemiBold"/>
                <a:cs typeface="Inter SemiBold"/>
                <a:sym typeface="Inter SemiBold"/>
              </a:rPr>
              <a:t>CÁC TRUNG TÂM KHÁC </a:t>
            </a:r>
            <a:endParaRPr/>
          </a:p>
        </p:txBody>
      </p:sp>
      <p:sp>
        <p:nvSpPr>
          <p:cNvPr id="900" name="Google Shape;900;p28"/>
          <p:cNvSpPr txBox="1"/>
          <p:nvPr/>
        </p:nvSpPr>
        <p:spPr>
          <a:xfrm>
            <a:off x="1476117" y="2485219"/>
            <a:ext cx="8987778" cy="4760977"/>
          </a:xfrm>
          <a:prstGeom prst="rect">
            <a:avLst/>
          </a:prstGeom>
          <a:noFill/>
          <a:ln>
            <a:noFill/>
          </a:ln>
        </p:spPr>
        <p:txBody>
          <a:bodyPr anchorCtr="0" anchor="t" bIns="0" lIns="0" spcFirstLastPara="1" rIns="0" wrap="square" tIns="0">
            <a:spAutoFit/>
          </a:bodyPr>
          <a:lstStyle/>
          <a:p>
            <a:pPr indent="-291464" lvl="1" marL="582928" marR="0" rtl="0" algn="just">
              <a:lnSpc>
                <a:spcPct val="176028"/>
              </a:lnSpc>
              <a:spcBef>
                <a:spcPts val="0"/>
              </a:spcBef>
              <a:spcAft>
                <a:spcPts val="0"/>
              </a:spcAft>
              <a:buClr>
                <a:srgbClr val="000000"/>
              </a:buClr>
              <a:buSzPts val="2699"/>
              <a:buFont typeface="Arial"/>
              <a:buChar char="•"/>
            </a:pPr>
            <a:r>
              <a:rPr b="1" i="0" lang="en-US" sz="2699" u="none" cap="none" strike="noStrike">
                <a:solidFill>
                  <a:srgbClr val="000000"/>
                </a:solidFill>
                <a:latin typeface="Open Sans"/>
                <a:ea typeface="Open Sans"/>
                <a:cs typeface="Open Sans"/>
                <a:sym typeface="Open Sans"/>
              </a:rPr>
              <a:t>Hệ thống sẽ được triển khai chính thức tại các trung tâm dạy thêm với mô hình kinh doanh theo gói</a:t>
            </a:r>
            <a:r>
              <a:rPr b="0" i="0" lang="en-US" sz="2699" u="none" cap="none" strike="noStrike">
                <a:solidFill>
                  <a:srgbClr val="000000"/>
                </a:solidFill>
                <a:latin typeface="Open Sans"/>
                <a:ea typeface="Open Sans"/>
                <a:cs typeface="Open Sans"/>
                <a:sym typeface="Open Sans"/>
              </a:rPr>
              <a:t>, dựa trên số lượng người truy cập vào hệ thống.</a:t>
            </a:r>
            <a:endParaRPr/>
          </a:p>
          <a:p>
            <a:pPr indent="-291464" lvl="1" marL="582928" marR="0" rtl="0" algn="just">
              <a:lnSpc>
                <a:spcPct val="176028"/>
              </a:lnSpc>
              <a:spcBef>
                <a:spcPts val="0"/>
              </a:spcBef>
              <a:spcAft>
                <a:spcPts val="0"/>
              </a:spcAft>
              <a:buClr>
                <a:srgbClr val="000000"/>
              </a:buClr>
              <a:buSzPts val="2699"/>
              <a:buFont typeface="Arial"/>
              <a:buChar char="•"/>
            </a:pPr>
            <a:r>
              <a:rPr b="1" i="0" lang="en-US" sz="2699" u="none" cap="none" strike="noStrike">
                <a:solidFill>
                  <a:srgbClr val="000000"/>
                </a:solidFill>
                <a:latin typeface="Open Sans"/>
                <a:ea typeface="Open Sans"/>
                <a:cs typeface="Open Sans"/>
                <a:sym typeface="Open Sans"/>
              </a:rPr>
              <a:t>Sau khi hoàn thành việc triển khai, nhóm cung cấp dịch vụ bảo trì và hỗ trợ kỹ thuật định kỳ</a:t>
            </a:r>
            <a:r>
              <a:rPr b="0" i="0" lang="en-US" sz="2699" u="none" cap="none" strike="noStrike">
                <a:solidFill>
                  <a:srgbClr val="000000"/>
                </a:solidFill>
                <a:latin typeface="Open Sans"/>
                <a:ea typeface="Open Sans"/>
                <a:cs typeface="Open Sans"/>
                <a:sym typeface="Open Sans"/>
              </a:rPr>
              <a:t>, bao gồm các cập nhật tính năng, bảo mật hệ thống và xử lý sự cố.</a:t>
            </a:r>
            <a:endParaRPr/>
          </a:p>
        </p:txBody>
      </p:sp>
      <p:sp>
        <p:nvSpPr>
          <p:cNvPr id="901" name="Google Shape;901;p28"/>
          <p:cNvSpPr/>
          <p:nvPr/>
        </p:nvSpPr>
        <p:spPr>
          <a:xfrm flipH="1">
            <a:off x="-1319488" y="4869263"/>
            <a:ext cx="14077867" cy="5938359"/>
          </a:xfrm>
          <a:custGeom>
            <a:rect b="b" l="l" r="r" t="t"/>
            <a:pathLst>
              <a:path extrusionOk="0" h="5938359" w="14077867">
                <a:moveTo>
                  <a:pt x="0" y="5938359"/>
                </a:moveTo>
                <a:lnTo>
                  <a:pt x="14077866" y="5938359"/>
                </a:lnTo>
                <a:lnTo>
                  <a:pt x="14077866" y="0"/>
                </a:lnTo>
                <a:lnTo>
                  <a:pt x="0" y="0"/>
                </a:lnTo>
                <a:lnTo>
                  <a:pt x="0" y="5938359"/>
                </a:lnTo>
                <a:close/>
              </a:path>
            </a:pathLst>
          </a:custGeom>
          <a:blipFill rotWithShape="1">
            <a:blip r:embed="rId3">
              <a:alphaModFix/>
            </a:blip>
            <a:stretch>
              <a:fillRect b="-14399" l="0" r="0" t="-14401"/>
            </a:stretch>
          </a:blipFill>
          <a:ln>
            <a:noFill/>
          </a:ln>
        </p:spPr>
      </p:sp>
      <p:grpSp>
        <p:nvGrpSpPr>
          <p:cNvPr id="902" name="Google Shape;902;p28"/>
          <p:cNvGrpSpPr/>
          <p:nvPr/>
        </p:nvGrpSpPr>
        <p:grpSpPr>
          <a:xfrm>
            <a:off x="12266817" y="1312425"/>
            <a:ext cx="6030708" cy="6956298"/>
            <a:chOff x="0" y="-47625"/>
            <a:chExt cx="1588335" cy="1832111"/>
          </a:xfrm>
        </p:grpSpPr>
        <p:sp>
          <p:nvSpPr>
            <p:cNvPr id="903" name="Google Shape;903;p28"/>
            <p:cNvSpPr/>
            <p:nvPr/>
          </p:nvSpPr>
          <p:spPr>
            <a:xfrm>
              <a:off x="0" y="0"/>
              <a:ext cx="1588335" cy="1784486"/>
            </a:xfrm>
            <a:custGeom>
              <a:rect b="b" l="l" r="r" t="t"/>
              <a:pathLst>
                <a:path extrusionOk="0" h="1784486" w="1588335">
                  <a:moveTo>
                    <a:pt x="0" y="0"/>
                  </a:moveTo>
                  <a:lnTo>
                    <a:pt x="1588335" y="0"/>
                  </a:lnTo>
                  <a:lnTo>
                    <a:pt x="1588335" y="1784486"/>
                  </a:lnTo>
                  <a:lnTo>
                    <a:pt x="0" y="1784486"/>
                  </a:lnTo>
                  <a:close/>
                </a:path>
              </a:pathLst>
            </a:custGeom>
            <a:solidFill>
              <a:srgbClr val="6791B7"/>
            </a:solidFill>
            <a:ln>
              <a:noFill/>
            </a:ln>
          </p:spPr>
        </p:sp>
        <p:sp>
          <p:nvSpPr>
            <p:cNvPr id="904" name="Google Shape;904;p28"/>
            <p:cNvSpPr txBox="1"/>
            <p:nvPr/>
          </p:nvSpPr>
          <p:spPr>
            <a:xfrm>
              <a:off x="0" y="-47625"/>
              <a:ext cx="1588335" cy="1832111"/>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5" name="Google Shape;905;p28"/>
          <p:cNvSpPr/>
          <p:nvPr/>
        </p:nvSpPr>
        <p:spPr>
          <a:xfrm>
            <a:off x="11607594" y="2478658"/>
            <a:ext cx="7349154" cy="4671664"/>
          </a:xfrm>
          <a:custGeom>
            <a:rect b="b" l="l" r="r" t="t"/>
            <a:pathLst>
              <a:path extrusionOk="0" h="502543" w="790568">
                <a:moveTo>
                  <a:pt x="395284" y="0"/>
                </a:moveTo>
                <a:cubicBezTo>
                  <a:pt x="176975" y="0"/>
                  <a:pt x="0" y="112498"/>
                  <a:pt x="0" y="251272"/>
                </a:cubicBezTo>
                <a:cubicBezTo>
                  <a:pt x="0" y="390045"/>
                  <a:pt x="176975" y="502543"/>
                  <a:pt x="395284" y="502543"/>
                </a:cubicBezTo>
                <a:cubicBezTo>
                  <a:pt x="613593" y="502543"/>
                  <a:pt x="790568" y="390045"/>
                  <a:pt x="790568" y="251272"/>
                </a:cubicBezTo>
                <a:cubicBezTo>
                  <a:pt x="790568" y="112498"/>
                  <a:pt x="613593" y="0"/>
                  <a:pt x="395284" y="0"/>
                </a:cubicBezTo>
                <a:close/>
              </a:path>
            </a:pathLst>
          </a:custGeom>
          <a:blipFill rotWithShape="1">
            <a:blip r:embed="rId4">
              <a:alphaModFix/>
            </a:blip>
            <a:stretch>
              <a:fillRect b="-28655" l="0" r="0" t="-2865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grpSp>
        <p:nvGrpSpPr>
          <p:cNvPr id="910" name="Google Shape;910;p29"/>
          <p:cNvGrpSpPr/>
          <p:nvPr/>
        </p:nvGrpSpPr>
        <p:grpSpPr>
          <a:xfrm>
            <a:off x="0" y="5577042"/>
            <a:ext cx="18288000" cy="4709958"/>
            <a:chOff x="0" y="-47625"/>
            <a:chExt cx="4816593" cy="1240483"/>
          </a:xfrm>
        </p:grpSpPr>
        <p:sp>
          <p:nvSpPr>
            <p:cNvPr id="911" name="Google Shape;911;p29"/>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6791B7"/>
            </a:solidFill>
            <a:ln>
              <a:noFill/>
            </a:ln>
          </p:spPr>
        </p:sp>
        <p:sp>
          <p:nvSpPr>
            <p:cNvPr id="912" name="Google Shape;912;p29"/>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3" name="Google Shape;913;p29"/>
          <p:cNvGrpSpPr/>
          <p:nvPr/>
        </p:nvGrpSpPr>
        <p:grpSpPr>
          <a:xfrm>
            <a:off x="15853048" y="-912528"/>
            <a:ext cx="3803190" cy="3803190"/>
            <a:chOff x="0" y="0"/>
            <a:chExt cx="812800" cy="812800"/>
          </a:xfrm>
        </p:grpSpPr>
        <p:sp>
          <p:nvSpPr>
            <p:cNvPr id="914" name="Google Shape;914;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6" name="Google Shape;916;p29"/>
          <p:cNvSpPr txBox="1"/>
          <p:nvPr/>
        </p:nvSpPr>
        <p:spPr>
          <a:xfrm>
            <a:off x="5563378" y="409632"/>
            <a:ext cx="8001007" cy="798196"/>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5900" u="none" cap="none" strike="noStrike">
                <a:solidFill>
                  <a:srgbClr val="004AAD"/>
                </a:solidFill>
                <a:latin typeface="Calistoga"/>
                <a:ea typeface="Calistoga"/>
                <a:cs typeface="Calistoga"/>
                <a:sym typeface="Calistoga"/>
              </a:rPr>
              <a:t>BÀI TOÁN KINH PHÍ</a:t>
            </a:r>
            <a:endParaRPr/>
          </a:p>
        </p:txBody>
      </p:sp>
      <p:graphicFrame>
        <p:nvGraphicFramePr>
          <p:cNvPr id="917" name="Google Shape;917;p29"/>
          <p:cNvGraphicFramePr/>
          <p:nvPr/>
        </p:nvGraphicFramePr>
        <p:xfrm>
          <a:off x="426491" y="1438280"/>
          <a:ext cx="3000000" cy="3000000"/>
        </p:xfrm>
        <a:graphic>
          <a:graphicData uri="http://schemas.openxmlformats.org/drawingml/2006/table">
            <a:tbl>
              <a:tblPr>
                <a:noFill/>
                <a:tableStyleId>{6D30E593-2885-44B8-9D39-A8A4E684981F}</a:tableStyleId>
              </a:tblPr>
              <a:tblGrid>
                <a:gridCol w="2183875"/>
                <a:gridCol w="2895850"/>
                <a:gridCol w="3061900"/>
                <a:gridCol w="3261650"/>
                <a:gridCol w="6031750"/>
              </a:tblGrid>
              <a:tr h="1234175">
                <a:tc>
                  <a:txBody>
                    <a:bodyPr/>
                    <a:lstStyle/>
                    <a:p>
                      <a:pPr indent="0" lvl="0" marL="0" marR="0" rtl="0" algn="ctr">
                        <a:lnSpc>
                          <a:spcPct val="140019"/>
                        </a:lnSpc>
                        <a:spcBef>
                          <a:spcPts val="0"/>
                        </a:spcBef>
                        <a:spcAft>
                          <a:spcPts val="0"/>
                        </a:spcAft>
                        <a:buNone/>
                      </a:pPr>
                      <a:r>
                        <a:rPr b="1" lang="en-US" sz="2099" u="none" cap="none" strike="noStrike">
                          <a:solidFill>
                            <a:srgbClr val="FFFFFF"/>
                          </a:solidFill>
                          <a:latin typeface="Open Sans"/>
                          <a:ea typeface="Open Sans"/>
                          <a:cs typeface="Open Sans"/>
                          <a:sym typeface="Open Sans"/>
                        </a:rPr>
                        <a:t>Gói dịch vụ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4D95D0"/>
                    </a:solidFill>
                  </a:tcPr>
                </a:tc>
                <a:tc>
                  <a:txBody>
                    <a:bodyPr/>
                    <a:lstStyle/>
                    <a:p>
                      <a:pPr indent="0" lvl="0" marL="0" marR="0" rtl="0" algn="ctr">
                        <a:lnSpc>
                          <a:spcPct val="140019"/>
                        </a:lnSpc>
                        <a:spcBef>
                          <a:spcPts val="0"/>
                        </a:spcBef>
                        <a:spcAft>
                          <a:spcPts val="0"/>
                        </a:spcAft>
                        <a:buNone/>
                      </a:pPr>
                      <a:r>
                        <a:rPr b="1" lang="en-US" sz="2099" u="none" cap="none" strike="noStrike">
                          <a:solidFill>
                            <a:srgbClr val="FFFFFF"/>
                          </a:solidFill>
                          <a:latin typeface="Open Sans"/>
                          <a:ea typeface="Open Sans"/>
                          <a:cs typeface="Open Sans"/>
                          <a:sym typeface="Open Sans"/>
                        </a:rPr>
                        <a:t>Gía (VND/Tháng)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4D95D0"/>
                    </a:solidFill>
                  </a:tcPr>
                </a:tc>
                <a:tc>
                  <a:txBody>
                    <a:bodyPr/>
                    <a:lstStyle/>
                    <a:p>
                      <a:pPr indent="0" lvl="0" marL="0" marR="0" rtl="0" algn="ctr">
                        <a:lnSpc>
                          <a:spcPct val="140019"/>
                        </a:lnSpc>
                        <a:spcBef>
                          <a:spcPts val="0"/>
                        </a:spcBef>
                        <a:spcAft>
                          <a:spcPts val="0"/>
                        </a:spcAft>
                        <a:buNone/>
                      </a:pPr>
                      <a:r>
                        <a:rPr b="1" lang="en-US" sz="2099" u="none" cap="none" strike="noStrike">
                          <a:solidFill>
                            <a:srgbClr val="FFFFFF"/>
                          </a:solidFill>
                          <a:latin typeface="Open Sans"/>
                          <a:ea typeface="Open Sans"/>
                          <a:cs typeface="Open Sans"/>
                          <a:sym typeface="Open Sans"/>
                        </a:rPr>
                        <a:t>Giới hạn tài khoản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4D95D0"/>
                    </a:solidFill>
                  </a:tcPr>
                </a:tc>
                <a:tc>
                  <a:txBody>
                    <a:bodyPr/>
                    <a:lstStyle/>
                    <a:p>
                      <a:pPr indent="0" lvl="0" marL="0" marR="0" rtl="0" algn="ctr">
                        <a:lnSpc>
                          <a:spcPct val="140019"/>
                        </a:lnSpc>
                        <a:spcBef>
                          <a:spcPts val="0"/>
                        </a:spcBef>
                        <a:spcAft>
                          <a:spcPts val="0"/>
                        </a:spcAft>
                        <a:buNone/>
                      </a:pPr>
                      <a:r>
                        <a:rPr b="1" lang="en-US" sz="2099" u="none" cap="none" strike="noStrike">
                          <a:solidFill>
                            <a:srgbClr val="FFFFFF"/>
                          </a:solidFill>
                          <a:latin typeface="Open Sans"/>
                          <a:ea typeface="Open Sans"/>
                          <a:cs typeface="Open Sans"/>
                          <a:sym typeface="Open Sans"/>
                        </a:rPr>
                        <a:t>Giới hạn truy cập (lượt /giờ)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4D95D0"/>
                    </a:solidFill>
                  </a:tcPr>
                </a:tc>
                <a:tc>
                  <a:txBody>
                    <a:bodyPr/>
                    <a:lstStyle/>
                    <a:p>
                      <a:pPr indent="0" lvl="0" marL="0" marR="0" rtl="0" algn="ctr">
                        <a:lnSpc>
                          <a:spcPct val="140019"/>
                        </a:lnSpc>
                        <a:spcBef>
                          <a:spcPts val="0"/>
                        </a:spcBef>
                        <a:spcAft>
                          <a:spcPts val="0"/>
                        </a:spcAft>
                        <a:buNone/>
                      </a:pPr>
                      <a:r>
                        <a:rPr b="1" lang="en-US" sz="2099" u="none" cap="none" strike="noStrike">
                          <a:solidFill>
                            <a:srgbClr val="FFFFFF"/>
                          </a:solidFill>
                          <a:latin typeface="Open Sans"/>
                          <a:ea typeface="Open Sans"/>
                          <a:cs typeface="Open Sans"/>
                          <a:sym typeface="Open Sans"/>
                        </a:rPr>
                        <a:t>Chức năng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4D95D0"/>
                    </a:solidFill>
                  </a:tcPr>
                </a:tc>
              </a:tr>
              <a:tr h="1865600">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Cơ bản 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1.000.000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100 học sinh</a:t>
                      </a:r>
                      <a:endParaRPr sz="1100" u="none" cap="none" strike="noStrike"/>
                    </a:p>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 10 giáo viên </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100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Học sinh: Đăng ký khóa học, xem tài liệu, bài tập, thời khóa biểu</a:t>
                      </a:r>
                      <a:endParaRPr sz="1100" u="none" cap="none" strike="noStrike"/>
                    </a:p>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 Giáo viên: Quản lý lớp, đăng tải tài liệu, bài tập</a:t>
                      </a:r>
                      <a:endParaRPr/>
                    </a:p>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Nhân viên: Quản lý học sinh, giáo viên </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r h="1741225">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Cơ bản 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2.000.000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200 học sinh</a:t>
                      </a:r>
                      <a:endParaRPr sz="1100" u="none" cap="none" strike="noStrike"/>
                    </a:p>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20 giáo viên</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200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194307" lvl="1" marL="388617"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Học sinh: Đăng ký khóa học, xem tài liệu, bài tập, thời khóa biểu</a:t>
                      </a:r>
                      <a:endParaRPr sz="1100" u="none" cap="none" strike="noStrike"/>
                    </a:p>
                    <a:p>
                      <a:pPr indent="-194307" lvl="1" marL="388617"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 Giáo viên: Quản lý lớp, đăng tải tài liệu, bài tập</a:t>
                      </a:r>
                      <a:endParaRPr/>
                    </a:p>
                    <a:p>
                      <a:pPr indent="-194307" lvl="1" marL="388617"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Nhân viên: Quản lý học sinh, giáo viên </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r h="2056950">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Gói nâng cao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2.500.000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300 học sinh</a:t>
                      </a:r>
                      <a:endParaRPr sz="1100" u="none" cap="none" strike="noStrike"/>
                    </a:p>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30 giáo viên </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300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194308" lvl="1" marL="388618" marR="0" rtl="0" algn="just">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Học sinh: Đăng ký khóa học, thanh toán, tài liệu, bài tập</a:t>
                      </a:r>
                      <a:endParaRPr sz="1100" u="none" cap="none" strike="noStrike"/>
                    </a:p>
                    <a:p>
                      <a:pPr indent="-194308" lvl="1" marL="388618" marR="0" rtl="0" algn="just">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Giáo viên: Quản lý lớp, đăng ký tài liệu bài tập, theo dõi sơ đồ phòng học</a:t>
                      </a:r>
                      <a:endParaRPr/>
                    </a:p>
                    <a:p>
                      <a:pPr indent="-194308" lvl="1" marL="388618" marR="0" rtl="0" algn="just">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Nhân viên: Tất cả chức năng cơ bản </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r h="1741225">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Gói chuyên nghiệp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3.000.000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500 học sinh</a:t>
                      </a:r>
                      <a:endParaRPr sz="1100" u="none" cap="none" strike="noStrike"/>
                    </a:p>
                    <a:p>
                      <a:pPr indent="-194308" lvl="1" marL="388618" marR="0" rtl="0" algn="l">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50 giáo viên</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40022"/>
                        </a:lnSpc>
                        <a:spcBef>
                          <a:spcPts val="0"/>
                        </a:spcBef>
                        <a:spcAft>
                          <a:spcPts val="0"/>
                        </a:spcAft>
                        <a:buNone/>
                      </a:pPr>
                      <a:r>
                        <a:rPr lang="en-US" sz="1799" u="none" cap="none" strike="noStrike">
                          <a:solidFill>
                            <a:srgbClr val="000000"/>
                          </a:solidFill>
                          <a:latin typeface="Open Sans"/>
                          <a:ea typeface="Open Sans"/>
                          <a:cs typeface="Open Sans"/>
                          <a:sym typeface="Open Sans"/>
                        </a:rPr>
                        <a:t>500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194308" lvl="1" marL="388618" marR="0" rtl="0" algn="just">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Học sinh: Đầy đủ các chức năng</a:t>
                      </a:r>
                      <a:endParaRPr sz="1100" u="none" cap="none" strike="noStrike"/>
                    </a:p>
                    <a:p>
                      <a:pPr indent="-194308" lvl="1" marL="388618" marR="0" rtl="0" algn="just">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Giáo viên: Đầy đủ các chức năng, quản lý lớp, theo dõi lịch bù</a:t>
                      </a:r>
                      <a:endParaRPr/>
                    </a:p>
                    <a:p>
                      <a:pPr indent="-194308" lvl="1" marL="388618" marR="0" rtl="0" algn="just">
                        <a:lnSpc>
                          <a:spcPct val="140022"/>
                        </a:lnSpc>
                        <a:spcBef>
                          <a:spcPts val="0"/>
                        </a:spcBef>
                        <a:spcAft>
                          <a:spcPts val="0"/>
                        </a:spcAft>
                        <a:buClr>
                          <a:srgbClr val="000000"/>
                        </a:buClr>
                        <a:buSzPts val="1799"/>
                        <a:buFont typeface="Arial"/>
                        <a:buChar char="•"/>
                      </a:pPr>
                      <a:r>
                        <a:rPr lang="en-US" sz="1799" u="none" cap="none" strike="noStrike">
                          <a:solidFill>
                            <a:srgbClr val="000000"/>
                          </a:solidFill>
                          <a:latin typeface="Open Sans"/>
                          <a:ea typeface="Open Sans"/>
                          <a:cs typeface="Open Sans"/>
                          <a:sym typeface="Open Sans"/>
                        </a:rPr>
                        <a:t>Nhân viên: Quản lý tất cả các chức năng</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p:nvPr/>
        </p:nvSpPr>
        <p:spPr>
          <a:xfrm rot="9887425">
            <a:off x="-17653674" y="941621"/>
            <a:ext cx="16823123" cy="12785574"/>
          </a:xfrm>
          <a:custGeom>
            <a:rect b="b" l="l" r="r" t="t"/>
            <a:pathLst>
              <a:path extrusionOk="0" h="12785574" w="16823123">
                <a:moveTo>
                  <a:pt x="0" y="0"/>
                </a:moveTo>
                <a:lnTo>
                  <a:pt x="16823124" y="0"/>
                </a:lnTo>
                <a:lnTo>
                  <a:pt x="16823124" y="12785574"/>
                </a:lnTo>
                <a:lnTo>
                  <a:pt x="0" y="12785574"/>
                </a:lnTo>
                <a:lnTo>
                  <a:pt x="0" y="0"/>
                </a:lnTo>
                <a:close/>
              </a:path>
            </a:pathLst>
          </a:custGeom>
          <a:blipFill rotWithShape="1">
            <a:blip r:embed="rId3">
              <a:alphaModFix/>
            </a:blip>
            <a:stretch>
              <a:fillRect b="0" l="0" r="0" t="0"/>
            </a:stretch>
          </a:blipFill>
          <a:ln>
            <a:noFill/>
          </a:ln>
        </p:spPr>
      </p:sp>
      <p:cxnSp>
        <p:nvCxnSpPr>
          <p:cNvPr id="128" name="Google Shape;128;p3"/>
          <p:cNvCxnSpPr/>
          <p:nvPr/>
        </p:nvCxnSpPr>
        <p:spPr>
          <a:xfrm>
            <a:off x="1653414" y="1905443"/>
            <a:ext cx="9381580" cy="0"/>
          </a:xfrm>
          <a:prstGeom prst="straightConnector1">
            <a:avLst/>
          </a:prstGeom>
          <a:noFill/>
          <a:ln cap="flat" cmpd="sng" w="38100">
            <a:solidFill>
              <a:srgbClr val="004AAD"/>
            </a:solidFill>
            <a:prstDash val="solid"/>
            <a:round/>
            <a:headEnd len="sm" w="sm" type="none"/>
            <a:tailEnd len="sm" w="sm" type="none"/>
          </a:ln>
        </p:spPr>
      </p:cxnSp>
      <p:grpSp>
        <p:nvGrpSpPr>
          <p:cNvPr id="129" name="Google Shape;129;p3"/>
          <p:cNvGrpSpPr/>
          <p:nvPr/>
        </p:nvGrpSpPr>
        <p:grpSpPr>
          <a:xfrm>
            <a:off x="329052" y="574504"/>
            <a:ext cx="11410439" cy="1110930"/>
            <a:chOff x="0" y="0"/>
            <a:chExt cx="15213919" cy="1481240"/>
          </a:xfrm>
        </p:grpSpPr>
        <p:sp>
          <p:nvSpPr>
            <p:cNvPr id="130" name="Google Shape;130;p3"/>
            <p:cNvSpPr txBox="1"/>
            <p:nvPr/>
          </p:nvSpPr>
          <p:spPr>
            <a:xfrm>
              <a:off x="1853719" y="163532"/>
              <a:ext cx="1336020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GIỚI THIỆU VỀ TRUNG TÂM</a:t>
              </a:r>
              <a:endParaRPr/>
            </a:p>
          </p:txBody>
        </p:sp>
        <p:grpSp>
          <p:nvGrpSpPr>
            <p:cNvPr id="131" name="Google Shape;131;p3"/>
            <p:cNvGrpSpPr/>
            <p:nvPr/>
          </p:nvGrpSpPr>
          <p:grpSpPr>
            <a:xfrm>
              <a:off x="0" y="0"/>
              <a:ext cx="1574882" cy="1481240"/>
              <a:chOff x="0" y="0"/>
              <a:chExt cx="879085" cy="826814"/>
            </a:xfrm>
          </p:grpSpPr>
          <p:sp>
            <p:nvSpPr>
              <p:cNvPr id="132" name="Google Shape;132;p3"/>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txBox="1"/>
              <p:nvPr/>
            </p:nvSpPr>
            <p:spPr>
              <a:xfrm>
                <a:off x="82414" y="1314"/>
                <a:ext cx="714256"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4" name="Google Shape;134;p3"/>
            <p:cNvSpPr txBox="1"/>
            <p:nvPr/>
          </p:nvSpPr>
          <p:spPr>
            <a:xfrm>
              <a:off x="334511" y="164740"/>
              <a:ext cx="942213" cy="1066034"/>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01</a:t>
              </a:r>
              <a:endParaRPr/>
            </a:p>
          </p:txBody>
        </p:sp>
      </p:grpSp>
      <p:sp>
        <p:nvSpPr>
          <p:cNvPr id="135" name="Google Shape;135;p3"/>
          <p:cNvSpPr/>
          <p:nvPr/>
        </p:nvSpPr>
        <p:spPr>
          <a:xfrm>
            <a:off x="11331131" y="407410"/>
            <a:ext cx="6482574" cy="648257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43323" r="0" t="0"/>
            </a:stretch>
          </a:blipFill>
          <a:ln cap="sq" cmpd="sng" w="85725">
            <a:solidFill>
              <a:srgbClr val="B4C273"/>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txBox="1"/>
          <p:nvPr/>
        </p:nvSpPr>
        <p:spPr>
          <a:xfrm>
            <a:off x="1653414" y="2525766"/>
            <a:ext cx="8761716" cy="3560827"/>
          </a:xfrm>
          <a:prstGeom prst="rect">
            <a:avLst/>
          </a:prstGeom>
          <a:noFill/>
          <a:ln>
            <a:noFill/>
          </a:ln>
        </p:spPr>
        <p:txBody>
          <a:bodyPr anchorCtr="0" anchor="t" bIns="0" lIns="0" spcFirstLastPara="1" rIns="0" wrap="square" tIns="0">
            <a:spAutoFit/>
          </a:bodyPr>
          <a:lstStyle/>
          <a:p>
            <a:pPr indent="0" lvl="0" marL="0" marR="0" rtl="0" algn="just">
              <a:lnSpc>
                <a:spcPct val="176028"/>
              </a:lnSpc>
              <a:spcBef>
                <a:spcPts val="0"/>
              </a:spcBef>
              <a:spcAft>
                <a:spcPts val="0"/>
              </a:spcAft>
              <a:buNone/>
            </a:pPr>
            <a:r>
              <a:rPr b="1" i="0" lang="en-US" sz="2699" u="none" cap="none" strike="noStrike">
                <a:solidFill>
                  <a:srgbClr val="02357A"/>
                </a:solidFill>
                <a:latin typeface="Open Sans Medium"/>
                <a:ea typeface="Open Sans Medium"/>
                <a:cs typeface="Open Sans Medium"/>
                <a:sym typeface="Open Sans Medium"/>
              </a:rPr>
              <a:t>Trung tâm Hoàng Thiên Education là nơi phụ huynh tin tưởng gửi gắm con em để bồi dưỡng kiến thức, nâng cao thành tích học tập. Với đội ngũ giáo viên tận tâm và môi trường học tập thân thiện, trung tâm luôn hướng tới chất lượng và sự tiến bộ của từng học sinh.</a:t>
            </a:r>
            <a:endParaRPr/>
          </a:p>
        </p:txBody>
      </p:sp>
      <p:sp>
        <p:nvSpPr>
          <p:cNvPr id="137" name="Google Shape;137;p3"/>
          <p:cNvSpPr/>
          <p:nvPr/>
        </p:nvSpPr>
        <p:spPr>
          <a:xfrm flipH="1">
            <a:off x="-1042408" y="4581437"/>
            <a:ext cx="14956314" cy="6662243"/>
          </a:xfrm>
          <a:custGeom>
            <a:rect b="b" l="l" r="r" t="t"/>
            <a:pathLst>
              <a:path extrusionOk="0" h="6662243" w="14956314">
                <a:moveTo>
                  <a:pt x="0" y="6662243"/>
                </a:moveTo>
                <a:lnTo>
                  <a:pt x="14956314" y="6662243"/>
                </a:lnTo>
                <a:lnTo>
                  <a:pt x="14956314" y="0"/>
                </a:lnTo>
                <a:lnTo>
                  <a:pt x="0" y="0"/>
                </a:lnTo>
                <a:lnTo>
                  <a:pt x="0" y="6662243"/>
                </a:lnTo>
                <a:close/>
              </a:path>
            </a:pathLst>
          </a:custGeom>
          <a:blipFill rotWithShape="1">
            <a:blip r:embed="rId5">
              <a:alphaModFix/>
            </a:blip>
            <a:stretch>
              <a:fillRect b="-14399" l="-5599" r="0" t="-14401"/>
            </a:stretch>
          </a:blipFill>
          <a:ln>
            <a:noFill/>
          </a:ln>
        </p:spPr>
      </p:sp>
      <p:sp>
        <p:nvSpPr>
          <p:cNvPr id="138" name="Google Shape;138;p3"/>
          <p:cNvSpPr/>
          <p:nvPr/>
        </p:nvSpPr>
        <p:spPr>
          <a:xfrm>
            <a:off x="9683432" y="4786155"/>
            <a:ext cx="5500845" cy="5500845"/>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16664" r="-16663" t="0"/>
            </a:stretch>
          </a:blipFill>
          <a:ln cap="sq" cmpd="sng" w="85725">
            <a:solidFill>
              <a:srgbClr val="B4C273"/>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grpSp>
        <p:nvGrpSpPr>
          <p:cNvPr id="922" name="Google Shape;922;p30"/>
          <p:cNvGrpSpPr/>
          <p:nvPr/>
        </p:nvGrpSpPr>
        <p:grpSpPr>
          <a:xfrm>
            <a:off x="12634610" y="-180826"/>
            <a:ext cx="5653390" cy="10467826"/>
            <a:chOff x="0" y="-47625"/>
            <a:chExt cx="1488959" cy="2756958"/>
          </a:xfrm>
        </p:grpSpPr>
        <p:sp>
          <p:nvSpPr>
            <p:cNvPr id="923" name="Google Shape;923;p30"/>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F6F6F6"/>
            </a:solidFill>
            <a:ln>
              <a:noFill/>
            </a:ln>
          </p:spPr>
        </p:sp>
        <p:sp>
          <p:nvSpPr>
            <p:cNvPr id="924" name="Google Shape;924;p30"/>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5" name="Google Shape;925;p30"/>
          <p:cNvSpPr/>
          <p:nvPr/>
        </p:nvSpPr>
        <p:spPr>
          <a:xfrm>
            <a:off x="12140142" y="1038102"/>
            <a:ext cx="7021355" cy="7021355"/>
          </a:xfrm>
          <a:custGeom>
            <a:rect b="b" l="l" r="r" t="t"/>
            <a:pathLst>
              <a:path extrusionOk="0"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30"/>
          <p:cNvGrpSpPr/>
          <p:nvPr/>
        </p:nvGrpSpPr>
        <p:grpSpPr>
          <a:xfrm>
            <a:off x="17400866" y="-180826"/>
            <a:ext cx="863406" cy="2095645"/>
            <a:chOff x="0" y="-47625"/>
            <a:chExt cx="227399" cy="551939"/>
          </a:xfrm>
        </p:grpSpPr>
        <p:sp>
          <p:nvSpPr>
            <p:cNvPr id="927" name="Google Shape;927;p30"/>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6791B7"/>
            </a:solidFill>
            <a:ln>
              <a:noFill/>
            </a:ln>
          </p:spPr>
        </p:sp>
        <p:sp>
          <p:nvSpPr>
            <p:cNvPr id="928" name="Google Shape;928;p30"/>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9" name="Google Shape;929;p30"/>
          <p:cNvGrpSpPr/>
          <p:nvPr/>
        </p:nvGrpSpPr>
        <p:grpSpPr>
          <a:xfrm>
            <a:off x="0" y="9913868"/>
            <a:ext cx="18264272" cy="373132"/>
            <a:chOff x="0" y="-47625"/>
            <a:chExt cx="4810343" cy="98273"/>
          </a:xfrm>
        </p:grpSpPr>
        <p:sp>
          <p:nvSpPr>
            <p:cNvPr id="930" name="Google Shape;930;p30"/>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6791B7"/>
            </a:solidFill>
            <a:ln>
              <a:noFill/>
            </a:ln>
          </p:spPr>
        </p:sp>
        <p:sp>
          <p:nvSpPr>
            <p:cNvPr id="931" name="Google Shape;931;p30"/>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2" name="Google Shape;932;p30"/>
          <p:cNvGrpSpPr/>
          <p:nvPr/>
        </p:nvGrpSpPr>
        <p:grpSpPr>
          <a:xfrm>
            <a:off x="1255332" y="3250514"/>
            <a:ext cx="8504968" cy="2207586"/>
            <a:chOff x="0" y="0"/>
            <a:chExt cx="11339957" cy="2943448"/>
          </a:xfrm>
        </p:grpSpPr>
        <p:grpSp>
          <p:nvGrpSpPr>
            <p:cNvPr id="933" name="Google Shape;933;p30"/>
            <p:cNvGrpSpPr/>
            <p:nvPr/>
          </p:nvGrpSpPr>
          <p:grpSpPr>
            <a:xfrm>
              <a:off x="0" y="0"/>
              <a:ext cx="868023" cy="868023"/>
              <a:chOff x="0" y="0"/>
              <a:chExt cx="812800" cy="812800"/>
            </a:xfrm>
          </p:grpSpPr>
          <p:sp>
            <p:nvSpPr>
              <p:cNvPr id="934" name="Google Shape;934;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txBox="1"/>
              <p:nvPr/>
            </p:nvSpPr>
            <p:spPr>
              <a:xfrm>
                <a:off x="76200" y="19050"/>
                <a:ext cx="660400" cy="717550"/>
              </a:xfrm>
              <a:prstGeom prst="rect">
                <a:avLst/>
              </a:prstGeom>
              <a:noFill/>
              <a:ln>
                <a:noFill/>
              </a:ln>
            </p:spPr>
            <p:txBody>
              <a:bodyPr anchorCtr="0" anchor="ctr" bIns="44450" lIns="44450" spcFirstLastPara="1" rIns="44450" wrap="square" tIns="4445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6" name="Google Shape;936;p30"/>
            <p:cNvSpPr txBox="1"/>
            <p:nvPr/>
          </p:nvSpPr>
          <p:spPr>
            <a:xfrm>
              <a:off x="1145484" y="114606"/>
              <a:ext cx="6980571" cy="59118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699" u="none" cap="none" strike="noStrike">
                  <a:solidFill>
                    <a:srgbClr val="000000"/>
                  </a:solidFill>
                  <a:latin typeface="Calistoga"/>
                  <a:ea typeface="Calistoga"/>
                  <a:cs typeface="Calistoga"/>
                  <a:sym typeface="Calistoga"/>
                </a:rPr>
                <a:t>Vốn đầu tư ban đầu</a:t>
              </a:r>
              <a:endParaRPr/>
            </a:p>
          </p:txBody>
        </p:sp>
        <p:sp>
          <p:nvSpPr>
            <p:cNvPr id="937" name="Google Shape;937;p30"/>
            <p:cNvSpPr txBox="1"/>
            <p:nvPr/>
          </p:nvSpPr>
          <p:spPr>
            <a:xfrm>
              <a:off x="2373789" y="912718"/>
              <a:ext cx="8966168" cy="2030730"/>
            </a:xfrm>
            <a:prstGeom prst="rect">
              <a:avLst/>
            </a:prstGeom>
            <a:noFill/>
            <a:ln>
              <a:noFill/>
            </a:ln>
          </p:spPr>
          <p:txBody>
            <a:bodyPr anchorCtr="0" anchor="t" bIns="0" lIns="0" spcFirstLastPara="1" rIns="0" wrap="square" tIns="0">
              <a:spAutoFit/>
            </a:bodyPr>
            <a:lstStyle/>
            <a:p>
              <a:pPr indent="0" lvl="0" marL="0" marR="0" rtl="0" algn="just">
                <a:lnSpc>
                  <a:spcPct val="155020"/>
                </a:lnSpc>
                <a:spcBef>
                  <a:spcPts val="0"/>
                </a:spcBef>
                <a:spcAft>
                  <a:spcPts val="0"/>
                </a:spcAft>
                <a:buNone/>
              </a:pPr>
              <a:r>
                <a:rPr b="0" i="0" lang="en-US" sz="2699" u="none" cap="none" strike="noStrike">
                  <a:solidFill>
                    <a:srgbClr val="000000"/>
                  </a:solidFill>
                  <a:latin typeface="Open Sans"/>
                  <a:ea typeface="Open Sans"/>
                  <a:cs typeface="Open Sans"/>
                  <a:sym typeface="Open Sans"/>
                </a:rPr>
                <a:t>50.000.000 VNĐ</a:t>
              </a:r>
              <a:endParaRPr/>
            </a:p>
            <a:p>
              <a:pPr indent="0" lvl="0" marL="0" marR="0" rtl="0" algn="just">
                <a:lnSpc>
                  <a:spcPct val="155020"/>
                </a:lnSpc>
                <a:spcBef>
                  <a:spcPts val="0"/>
                </a:spcBef>
                <a:spcAft>
                  <a:spcPts val="0"/>
                </a:spcAft>
                <a:buNone/>
              </a:pPr>
              <a:r>
                <a:t/>
              </a:r>
              <a:endParaRPr b="0" i="0" sz="2699" u="none" cap="none" strike="noStrike">
                <a:solidFill>
                  <a:srgbClr val="000000"/>
                </a:solidFill>
                <a:latin typeface="Open Sans"/>
                <a:ea typeface="Open Sans"/>
                <a:cs typeface="Open Sans"/>
                <a:sym typeface="Open Sans"/>
              </a:endParaRPr>
            </a:p>
            <a:p>
              <a:pPr indent="0" lvl="0" marL="0" marR="0" rtl="0" algn="just">
                <a:lnSpc>
                  <a:spcPct val="155020"/>
                </a:lnSpc>
                <a:spcBef>
                  <a:spcPts val="0"/>
                </a:spcBef>
                <a:spcAft>
                  <a:spcPts val="0"/>
                </a:spcAft>
                <a:buNone/>
              </a:pPr>
              <a:r>
                <a:t/>
              </a:r>
              <a:endParaRPr b="0" i="0" sz="2699" u="none" cap="none" strike="noStrike">
                <a:solidFill>
                  <a:srgbClr val="000000"/>
                </a:solidFill>
                <a:latin typeface="Open Sans"/>
                <a:ea typeface="Open Sans"/>
                <a:cs typeface="Open Sans"/>
                <a:sym typeface="Open Sans"/>
              </a:endParaRPr>
            </a:p>
          </p:txBody>
        </p:sp>
      </p:grpSp>
      <p:sp>
        <p:nvSpPr>
          <p:cNvPr id="938" name="Google Shape;938;p30"/>
          <p:cNvSpPr txBox="1"/>
          <p:nvPr/>
        </p:nvSpPr>
        <p:spPr>
          <a:xfrm>
            <a:off x="839945" y="712470"/>
            <a:ext cx="9987173"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004AAD"/>
                </a:solidFill>
                <a:latin typeface="Calistoga"/>
                <a:ea typeface="Calistoga"/>
                <a:cs typeface="Calistoga"/>
                <a:sym typeface="Calistoga"/>
              </a:rPr>
              <a:t>GIẢ ĐỊNH KINH DOANH</a:t>
            </a:r>
            <a:endParaRPr/>
          </a:p>
        </p:txBody>
      </p:sp>
      <p:sp>
        <p:nvSpPr>
          <p:cNvPr id="939" name="Google Shape;939;p30"/>
          <p:cNvSpPr txBox="1"/>
          <p:nvPr/>
        </p:nvSpPr>
        <p:spPr>
          <a:xfrm>
            <a:off x="1028700" y="1857669"/>
            <a:ext cx="6818840" cy="448343"/>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000000"/>
                </a:solidFill>
                <a:latin typeface="Open Sans SemiBold"/>
                <a:ea typeface="Open Sans SemiBold"/>
                <a:cs typeface="Open Sans SemiBold"/>
                <a:sym typeface="Open Sans SemiBold"/>
              </a:rPr>
              <a:t>VỐN ĐẦU TƯ, CHI PHÍ ?</a:t>
            </a:r>
            <a:endParaRPr/>
          </a:p>
        </p:txBody>
      </p:sp>
      <p:grpSp>
        <p:nvGrpSpPr>
          <p:cNvPr id="940" name="Google Shape;940;p30"/>
          <p:cNvGrpSpPr/>
          <p:nvPr/>
        </p:nvGrpSpPr>
        <p:grpSpPr>
          <a:xfrm>
            <a:off x="1255332" y="5561348"/>
            <a:ext cx="11379277" cy="1612144"/>
            <a:chOff x="0" y="0"/>
            <a:chExt cx="15172370" cy="2149526"/>
          </a:xfrm>
        </p:grpSpPr>
        <p:sp>
          <p:nvSpPr>
            <p:cNvPr id="941" name="Google Shape;941;p30"/>
            <p:cNvSpPr txBox="1"/>
            <p:nvPr/>
          </p:nvSpPr>
          <p:spPr>
            <a:xfrm>
              <a:off x="1145484" y="19185"/>
              <a:ext cx="14026886" cy="59118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699" u="none" cap="none" strike="noStrike">
                  <a:solidFill>
                    <a:srgbClr val="000000"/>
                  </a:solidFill>
                  <a:latin typeface="Calistoga"/>
                  <a:ea typeface="Calistoga"/>
                  <a:cs typeface="Calistoga"/>
                  <a:sym typeface="Calistoga"/>
                </a:rPr>
                <a:t>Chi phí vận hành hàng tháng (hosting, tên miền, bảo trì cơ bản)</a:t>
              </a:r>
              <a:endParaRPr/>
            </a:p>
          </p:txBody>
        </p:sp>
        <p:sp>
          <p:nvSpPr>
            <p:cNvPr id="942" name="Google Shape;942;p30"/>
            <p:cNvSpPr txBox="1"/>
            <p:nvPr/>
          </p:nvSpPr>
          <p:spPr>
            <a:xfrm>
              <a:off x="1145484" y="817296"/>
              <a:ext cx="12455899" cy="1332230"/>
            </a:xfrm>
            <a:prstGeom prst="rect">
              <a:avLst/>
            </a:prstGeom>
            <a:noFill/>
            <a:ln>
              <a:noFill/>
            </a:ln>
          </p:spPr>
          <p:txBody>
            <a:bodyPr anchorCtr="0" anchor="t" bIns="0" lIns="0" spcFirstLastPara="1" rIns="0" wrap="square" tIns="0">
              <a:spAutoFit/>
            </a:bodyPr>
            <a:lstStyle/>
            <a:p>
              <a:pPr indent="-291464" lvl="1" marL="582928" marR="0" rtl="0" algn="just">
                <a:lnSpc>
                  <a:spcPct val="155020"/>
                </a:lnSpc>
                <a:spcBef>
                  <a:spcPts val="0"/>
                </a:spcBef>
                <a:spcAft>
                  <a:spcPts val="0"/>
                </a:spcAft>
                <a:buClr>
                  <a:srgbClr val="000000"/>
                </a:buClr>
                <a:buSzPts val="2699"/>
                <a:buFont typeface="Arial"/>
                <a:buChar char="•"/>
              </a:pPr>
              <a:r>
                <a:rPr b="0" i="0" lang="en-US" sz="2699" u="none" cap="none" strike="noStrike">
                  <a:solidFill>
                    <a:srgbClr val="000000"/>
                  </a:solidFill>
                  <a:latin typeface="Open Sans"/>
                  <a:ea typeface="Open Sans"/>
                  <a:cs typeface="Open Sans"/>
                  <a:sym typeface="Open Sans"/>
                </a:rPr>
                <a:t>5.000.000 VNĐ/tháng</a:t>
              </a:r>
              <a:endParaRPr/>
            </a:p>
            <a:p>
              <a:pPr indent="-291464" lvl="1" marL="582928" marR="0" rtl="0" algn="just">
                <a:lnSpc>
                  <a:spcPct val="155020"/>
                </a:lnSpc>
                <a:spcBef>
                  <a:spcPts val="0"/>
                </a:spcBef>
                <a:spcAft>
                  <a:spcPts val="0"/>
                </a:spcAft>
                <a:buClr>
                  <a:srgbClr val="000000"/>
                </a:buClr>
                <a:buSzPts val="2699"/>
                <a:buFont typeface="Arial"/>
                <a:buChar char="•"/>
              </a:pPr>
              <a:r>
                <a:rPr b="0" i="0" lang="en-US" sz="2699" u="none" cap="none" strike="noStrike">
                  <a:solidFill>
                    <a:srgbClr val="000000"/>
                  </a:solidFill>
                  <a:latin typeface="Open Sans"/>
                  <a:ea typeface="Open Sans"/>
                  <a:cs typeface="Open Sans"/>
                  <a:sym typeface="Open Sans"/>
                </a:rPr>
                <a:t>Giá bán các gói dịch vụ </a:t>
              </a:r>
              <a:r>
                <a:rPr b="0" i="1" lang="en-US" sz="2699" u="none" cap="none" strike="noStrike">
                  <a:solidFill>
                    <a:srgbClr val="000000"/>
                  </a:solidFill>
                  <a:latin typeface="Open Sans"/>
                  <a:ea typeface="Open Sans"/>
                  <a:cs typeface="Open Sans"/>
                  <a:sym typeface="Open Sans"/>
                </a:rPr>
                <a:t>(theo bảng giá)</a:t>
              </a:r>
              <a:endParaRPr/>
            </a:p>
          </p:txBody>
        </p:sp>
        <p:grpSp>
          <p:nvGrpSpPr>
            <p:cNvPr id="943" name="Google Shape;943;p30"/>
            <p:cNvGrpSpPr/>
            <p:nvPr/>
          </p:nvGrpSpPr>
          <p:grpSpPr>
            <a:xfrm>
              <a:off x="0" y="0"/>
              <a:ext cx="868023" cy="868023"/>
              <a:chOff x="0" y="0"/>
              <a:chExt cx="812800" cy="812800"/>
            </a:xfrm>
          </p:grpSpPr>
          <p:sp>
            <p:nvSpPr>
              <p:cNvPr id="944" name="Google Shape;944;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txBox="1"/>
              <p:nvPr/>
            </p:nvSpPr>
            <p:spPr>
              <a:xfrm>
                <a:off x="76200" y="19050"/>
                <a:ext cx="660400" cy="717550"/>
              </a:xfrm>
              <a:prstGeom prst="rect">
                <a:avLst/>
              </a:prstGeom>
              <a:noFill/>
              <a:ln>
                <a:noFill/>
              </a:ln>
            </p:spPr>
            <p:txBody>
              <a:bodyPr anchorCtr="0" anchor="ctr" bIns="44450" lIns="44450" spcFirstLastPara="1" rIns="44450" wrap="square" tIns="4445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46" name="Google Shape;946;p30"/>
          <p:cNvSpPr/>
          <p:nvPr/>
        </p:nvSpPr>
        <p:spPr>
          <a:xfrm flipH="1">
            <a:off x="-1185094" y="6402602"/>
            <a:ext cx="17259300" cy="3788245"/>
          </a:xfrm>
          <a:custGeom>
            <a:rect b="b" l="l" r="r" t="t"/>
            <a:pathLst>
              <a:path extrusionOk="0" h="3788245" w="17259300">
                <a:moveTo>
                  <a:pt x="0" y="3788245"/>
                </a:moveTo>
                <a:lnTo>
                  <a:pt x="17259300" y="3788245"/>
                </a:lnTo>
                <a:lnTo>
                  <a:pt x="17259300" y="0"/>
                </a:lnTo>
                <a:lnTo>
                  <a:pt x="0" y="0"/>
                </a:lnTo>
                <a:lnTo>
                  <a:pt x="0" y="3788245"/>
                </a:lnTo>
                <a:close/>
              </a:path>
            </a:pathLst>
          </a:custGeom>
          <a:blipFill rotWithShape="1">
            <a:blip r:embed="rId4">
              <a:alphaModFix/>
            </a:blip>
            <a:stretch>
              <a:fillRect b="-61751" l="0" r="-4978" t="-98103"/>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grpSp>
        <p:nvGrpSpPr>
          <p:cNvPr id="951" name="Google Shape;951;p31"/>
          <p:cNvGrpSpPr/>
          <p:nvPr/>
        </p:nvGrpSpPr>
        <p:grpSpPr>
          <a:xfrm>
            <a:off x="13274352" y="-180826"/>
            <a:ext cx="5013648" cy="10467826"/>
            <a:chOff x="0" y="-47625"/>
            <a:chExt cx="1320467" cy="2756958"/>
          </a:xfrm>
        </p:grpSpPr>
        <p:sp>
          <p:nvSpPr>
            <p:cNvPr id="952" name="Google Shape;952;p31"/>
            <p:cNvSpPr/>
            <p:nvPr/>
          </p:nvSpPr>
          <p:spPr>
            <a:xfrm>
              <a:off x="0" y="0"/>
              <a:ext cx="1320467" cy="2709333"/>
            </a:xfrm>
            <a:custGeom>
              <a:rect b="b" l="l" r="r" t="t"/>
              <a:pathLst>
                <a:path extrusionOk="0" h="2709333" w="1320467">
                  <a:moveTo>
                    <a:pt x="0" y="0"/>
                  </a:moveTo>
                  <a:lnTo>
                    <a:pt x="1320467" y="0"/>
                  </a:lnTo>
                  <a:lnTo>
                    <a:pt x="1320467" y="2709333"/>
                  </a:lnTo>
                  <a:lnTo>
                    <a:pt x="0" y="2709333"/>
                  </a:lnTo>
                  <a:close/>
                </a:path>
              </a:pathLst>
            </a:custGeom>
            <a:solidFill>
              <a:srgbClr val="F6F6F6"/>
            </a:solidFill>
            <a:ln>
              <a:noFill/>
            </a:ln>
          </p:spPr>
        </p:sp>
        <p:sp>
          <p:nvSpPr>
            <p:cNvPr id="953" name="Google Shape;953;p31"/>
            <p:cNvSpPr txBox="1"/>
            <p:nvPr/>
          </p:nvSpPr>
          <p:spPr>
            <a:xfrm>
              <a:off x="0" y="-47625"/>
              <a:ext cx="1320467"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4" name="Google Shape;954;p31"/>
          <p:cNvSpPr/>
          <p:nvPr/>
        </p:nvSpPr>
        <p:spPr>
          <a:xfrm>
            <a:off x="10736158" y="1373799"/>
            <a:ext cx="7404912" cy="7404912"/>
          </a:xfrm>
          <a:custGeom>
            <a:rect b="b" l="l" r="r" t="t"/>
            <a:pathLst>
              <a:path extrusionOk="0"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31"/>
          <p:cNvGrpSpPr/>
          <p:nvPr/>
        </p:nvGrpSpPr>
        <p:grpSpPr>
          <a:xfrm>
            <a:off x="17400866" y="-180826"/>
            <a:ext cx="863406" cy="2095645"/>
            <a:chOff x="0" y="-47625"/>
            <a:chExt cx="227399" cy="551939"/>
          </a:xfrm>
        </p:grpSpPr>
        <p:sp>
          <p:nvSpPr>
            <p:cNvPr id="956" name="Google Shape;956;p31"/>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6791B7"/>
            </a:solidFill>
            <a:ln>
              <a:noFill/>
            </a:ln>
          </p:spPr>
        </p:sp>
        <p:sp>
          <p:nvSpPr>
            <p:cNvPr id="957" name="Google Shape;957;p31"/>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8" name="Google Shape;958;p31"/>
          <p:cNvGrpSpPr/>
          <p:nvPr/>
        </p:nvGrpSpPr>
        <p:grpSpPr>
          <a:xfrm>
            <a:off x="-1061650" y="8036778"/>
            <a:ext cx="3803190" cy="3803190"/>
            <a:chOff x="0" y="0"/>
            <a:chExt cx="812800" cy="812800"/>
          </a:xfrm>
        </p:grpSpPr>
        <p:sp>
          <p:nvSpPr>
            <p:cNvPr id="959" name="Google Shape;959;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1" name="Google Shape;961;p31"/>
          <p:cNvGrpSpPr/>
          <p:nvPr/>
        </p:nvGrpSpPr>
        <p:grpSpPr>
          <a:xfrm>
            <a:off x="0" y="9913868"/>
            <a:ext cx="18264272" cy="373132"/>
            <a:chOff x="0" y="-47625"/>
            <a:chExt cx="4810343" cy="98273"/>
          </a:xfrm>
        </p:grpSpPr>
        <p:sp>
          <p:nvSpPr>
            <p:cNvPr id="962" name="Google Shape;962;p31"/>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6791B7"/>
            </a:solidFill>
            <a:ln>
              <a:noFill/>
            </a:ln>
          </p:spPr>
        </p:sp>
        <p:sp>
          <p:nvSpPr>
            <p:cNvPr id="963" name="Google Shape;963;p31"/>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4" name="Google Shape;964;p31"/>
          <p:cNvGrpSpPr/>
          <p:nvPr/>
        </p:nvGrpSpPr>
        <p:grpSpPr>
          <a:xfrm>
            <a:off x="9658265" y="1557229"/>
            <a:ext cx="715180" cy="715180"/>
            <a:chOff x="0" y="0"/>
            <a:chExt cx="812800" cy="812800"/>
          </a:xfrm>
        </p:grpSpPr>
        <p:sp>
          <p:nvSpPr>
            <p:cNvPr id="965" name="Google Shape;965;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6791B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967" name="Google Shape;967;p31"/>
          <p:cNvGraphicFramePr/>
          <p:nvPr/>
        </p:nvGraphicFramePr>
        <p:xfrm>
          <a:off x="839945" y="3550187"/>
          <a:ext cx="3000000" cy="3000000"/>
        </p:xfrm>
        <a:graphic>
          <a:graphicData uri="http://schemas.openxmlformats.org/drawingml/2006/table">
            <a:tbl>
              <a:tblPr>
                <a:noFill/>
                <a:tableStyleId>{6D30E593-2885-44B8-9D39-A8A4E684981F}</a:tableStyleId>
              </a:tblPr>
              <a:tblGrid>
                <a:gridCol w="3332700"/>
                <a:gridCol w="3948975"/>
                <a:gridCol w="3886450"/>
              </a:tblGrid>
              <a:tr h="1283975">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Open Sans"/>
                          <a:ea typeface="Open Sans"/>
                          <a:cs typeface="Open Sans"/>
                          <a:sym typeface="Open Sans"/>
                        </a:rPr>
                        <a:t>Gói dịch vụ</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Open Sans"/>
                          <a:ea typeface="Open Sans"/>
                          <a:cs typeface="Open Sans"/>
                          <a:sym typeface="Open Sans"/>
                        </a:rPr>
                        <a:t>Số lượng trung tâm mua/tháng</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Open Sans"/>
                          <a:ea typeface="Open Sans"/>
                          <a:cs typeface="Open Sans"/>
                          <a:sym typeface="Open Sans"/>
                        </a:rPr>
                        <a:t>Doanh thu/tháng</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275">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Cơ bản nhỏ (1 triệu)</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3 trung tâm</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3 triệu VNĐ</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275">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Cơ bản lớn (2 triệu)</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2 trung tâm</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4 triệu VNĐ</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275">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Nâng cao (2.5 triệu)</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1 trung tâm</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2.5 triệu VNĐ</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275">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Chuyên nghiệp (3 triệu)</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1 trung tâm</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3 triệu VNĐ</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275">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Tổng cộng</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7 trung tâm</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9"/>
                        </a:lnSpc>
                        <a:spcBef>
                          <a:spcPts val="0"/>
                        </a:spcBef>
                        <a:spcAft>
                          <a:spcPts val="0"/>
                        </a:spcAft>
                        <a:buNone/>
                      </a:pPr>
                      <a:r>
                        <a:rPr lang="en-US" sz="2099" u="none" cap="none" strike="noStrike">
                          <a:solidFill>
                            <a:srgbClr val="000000"/>
                          </a:solidFill>
                          <a:latin typeface="Open Sans"/>
                          <a:ea typeface="Open Sans"/>
                          <a:cs typeface="Open Sans"/>
                          <a:sym typeface="Open Sans"/>
                        </a:rPr>
                        <a:t>12.5 triệu VNĐ</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968" name="Google Shape;968;p31"/>
          <p:cNvSpPr txBox="1"/>
          <p:nvPr/>
        </p:nvSpPr>
        <p:spPr>
          <a:xfrm>
            <a:off x="839945" y="457494"/>
            <a:ext cx="9237420" cy="19373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004AAD"/>
                </a:solidFill>
                <a:latin typeface="Calistoga"/>
                <a:ea typeface="Calistoga"/>
                <a:cs typeface="Calistoga"/>
                <a:sym typeface="Calistoga"/>
              </a:rPr>
              <a:t>GIẢ ĐỊNH KỊCH BẢN KHÁCH HÀNG</a:t>
            </a:r>
            <a:endParaRPr/>
          </a:p>
        </p:txBody>
      </p:sp>
      <p:sp>
        <p:nvSpPr>
          <p:cNvPr id="969" name="Google Shape;969;p31"/>
          <p:cNvSpPr txBox="1"/>
          <p:nvPr/>
        </p:nvSpPr>
        <p:spPr>
          <a:xfrm>
            <a:off x="839945" y="2514940"/>
            <a:ext cx="9237420"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00000"/>
                </a:solidFill>
                <a:latin typeface="Open Sans SemiBold"/>
                <a:ea typeface="Open Sans SemiBold"/>
                <a:cs typeface="Open Sans SemiBold"/>
                <a:sym typeface="Open Sans SemiBold"/>
              </a:rPr>
              <a:t>GIẢ ĐỊNH NHÓM CÓ THỂ BÁN ĐƯỢC SỐ LƯỢNG GÓI SAU MỖI THÁNG: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grpSp>
        <p:nvGrpSpPr>
          <p:cNvPr id="974" name="Google Shape;974;p32"/>
          <p:cNvGrpSpPr/>
          <p:nvPr/>
        </p:nvGrpSpPr>
        <p:grpSpPr>
          <a:xfrm>
            <a:off x="12844160" y="-180826"/>
            <a:ext cx="5653390" cy="10467826"/>
            <a:chOff x="0" y="-47625"/>
            <a:chExt cx="1488959" cy="2756958"/>
          </a:xfrm>
        </p:grpSpPr>
        <p:sp>
          <p:nvSpPr>
            <p:cNvPr id="975" name="Google Shape;975;p32"/>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F6F6F6"/>
            </a:solidFill>
            <a:ln>
              <a:noFill/>
            </a:ln>
          </p:spPr>
        </p:sp>
        <p:sp>
          <p:nvSpPr>
            <p:cNvPr id="976" name="Google Shape;976;p32"/>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7" name="Google Shape;977;p32"/>
          <p:cNvSpPr/>
          <p:nvPr/>
        </p:nvSpPr>
        <p:spPr>
          <a:xfrm>
            <a:off x="10123614" y="-853642"/>
            <a:ext cx="7277252" cy="7277252"/>
          </a:xfrm>
          <a:custGeom>
            <a:rect b="b" l="l" r="r" t="t"/>
            <a:pathLst>
              <a:path extrusionOk="0"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 name="Google Shape;978;p32"/>
          <p:cNvGrpSpPr/>
          <p:nvPr/>
        </p:nvGrpSpPr>
        <p:grpSpPr>
          <a:xfrm>
            <a:off x="17400866" y="-180826"/>
            <a:ext cx="863406" cy="2095645"/>
            <a:chOff x="0" y="-47625"/>
            <a:chExt cx="227399" cy="551939"/>
          </a:xfrm>
        </p:grpSpPr>
        <p:sp>
          <p:nvSpPr>
            <p:cNvPr id="979" name="Google Shape;979;p32"/>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6791B7"/>
            </a:solidFill>
            <a:ln>
              <a:noFill/>
            </a:ln>
          </p:spPr>
        </p:sp>
        <p:sp>
          <p:nvSpPr>
            <p:cNvPr id="980" name="Google Shape;980;p32"/>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1" name="Google Shape;981;p32"/>
          <p:cNvGrpSpPr/>
          <p:nvPr/>
        </p:nvGrpSpPr>
        <p:grpSpPr>
          <a:xfrm>
            <a:off x="0" y="9913868"/>
            <a:ext cx="18264272" cy="373132"/>
            <a:chOff x="0" y="-47625"/>
            <a:chExt cx="4810343" cy="98273"/>
          </a:xfrm>
        </p:grpSpPr>
        <p:sp>
          <p:nvSpPr>
            <p:cNvPr id="982" name="Google Shape;982;p32"/>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6791B7"/>
            </a:solidFill>
            <a:ln>
              <a:noFill/>
            </a:ln>
          </p:spPr>
        </p:sp>
        <p:sp>
          <p:nvSpPr>
            <p:cNvPr id="983" name="Google Shape;983;p32"/>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4" name="Google Shape;984;p32"/>
          <p:cNvGrpSpPr/>
          <p:nvPr/>
        </p:nvGrpSpPr>
        <p:grpSpPr>
          <a:xfrm>
            <a:off x="9232905" y="671110"/>
            <a:ext cx="715180" cy="715180"/>
            <a:chOff x="0" y="0"/>
            <a:chExt cx="812800" cy="812800"/>
          </a:xfrm>
        </p:grpSpPr>
        <p:sp>
          <p:nvSpPr>
            <p:cNvPr id="985" name="Google Shape;985;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6791B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7" name="Google Shape;987;p32"/>
          <p:cNvGrpSpPr/>
          <p:nvPr/>
        </p:nvGrpSpPr>
        <p:grpSpPr>
          <a:xfrm>
            <a:off x="1028700" y="4001412"/>
            <a:ext cx="9755142" cy="1479314"/>
            <a:chOff x="0" y="0"/>
            <a:chExt cx="13006856" cy="1972420"/>
          </a:xfrm>
        </p:grpSpPr>
        <p:grpSp>
          <p:nvGrpSpPr>
            <p:cNvPr id="988" name="Google Shape;988;p32"/>
            <p:cNvGrpSpPr/>
            <p:nvPr/>
          </p:nvGrpSpPr>
          <p:grpSpPr>
            <a:xfrm>
              <a:off x="0" y="0"/>
              <a:ext cx="935542" cy="922133"/>
              <a:chOff x="0" y="0"/>
              <a:chExt cx="824619" cy="812800"/>
            </a:xfrm>
          </p:grpSpPr>
          <p:sp>
            <p:nvSpPr>
              <p:cNvPr id="989" name="Google Shape;989;p32"/>
              <p:cNvSpPr/>
              <p:nvPr/>
            </p:nvSpPr>
            <p:spPr>
              <a:xfrm>
                <a:off x="0" y="0"/>
                <a:ext cx="824619" cy="812800"/>
              </a:xfrm>
              <a:custGeom>
                <a:rect b="b" l="l" r="r" t="t"/>
                <a:pathLst>
                  <a:path extrusionOk="0" h="812800" w="824619">
                    <a:moveTo>
                      <a:pt x="412310" y="0"/>
                    </a:moveTo>
                    <a:cubicBezTo>
                      <a:pt x="184597" y="0"/>
                      <a:pt x="0" y="181951"/>
                      <a:pt x="0" y="406400"/>
                    </a:cubicBezTo>
                    <a:cubicBezTo>
                      <a:pt x="0" y="630849"/>
                      <a:pt x="184597" y="812800"/>
                      <a:pt x="412310" y="812800"/>
                    </a:cubicBezTo>
                    <a:cubicBezTo>
                      <a:pt x="640022" y="812800"/>
                      <a:pt x="824619" y="630849"/>
                      <a:pt x="824619" y="406400"/>
                    </a:cubicBezTo>
                    <a:cubicBezTo>
                      <a:pt x="824619" y="181951"/>
                      <a:pt x="640022" y="0"/>
                      <a:pt x="412310" y="0"/>
                    </a:cubicBezTo>
                    <a:close/>
                  </a:path>
                </a:pathLst>
              </a:custGeom>
              <a:solidFill>
                <a:srgbClr val="BE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txBox="1"/>
              <p:nvPr/>
            </p:nvSpPr>
            <p:spPr>
              <a:xfrm>
                <a:off x="77308" y="19050"/>
                <a:ext cx="670003" cy="717550"/>
              </a:xfrm>
              <a:prstGeom prst="rect">
                <a:avLst/>
              </a:prstGeom>
              <a:noFill/>
              <a:ln>
                <a:noFill/>
              </a:ln>
            </p:spPr>
            <p:txBody>
              <a:bodyPr anchorCtr="0" anchor="ctr" bIns="44450" lIns="44450" spcFirstLastPara="1" rIns="44450" wrap="square" tIns="4445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1" name="Google Shape;991;p32"/>
            <p:cNvSpPr txBox="1"/>
            <p:nvPr/>
          </p:nvSpPr>
          <p:spPr>
            <a:xfrm>
              <a:off x="1217037" y="21499"/>
              <a:ext cx="11789819" cy="122618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699" u="none" cap="none" strike="noStrike">
                  <a:solidFill>
                    <a:srgbClr val="000000"/>
                  </a:solidFill>
                  <a:latin typeface="Calistoga"/>
                  <a:ea typeface="Calistoga"/>
                  <a:cs typeface="Calistoga"/>
                  <a:sym typeface="Calistoga"/>
                </a:rPr>
                <a:t>Lợi nhuận ròng mỗi tháng = Doanh thu – Chi phí vận hành</a:t>
              </a:r>
              <a:endParaRPr/>
            </a:p>
          </p:txBody>
        </p:sp>
        <p:sp>
          <p:nvSpPr>
            <p:cNvPr id="992" name="Google Shape;992;p32"/>
            <p:cNvSpPr txBox="1"/>
            <p:nvPr/>
          </p:nvSpPr>
          <p:spPr>
            <a:xfrm>
              <a:off x="1217037" y="1338690"/>
              <a:ext cx="11138877" cy="633730"/>
            </a:xfrm>
            <a:prstGeom prst="rect">
              <a:avLst/>
            </a:prstGeom>
            <a:noFill/>
            <a:ln>
              <a:noFill/>
            </a:ln>
          </p:spPr>
          <p:txBody>
            <a:bodyPr anchorCtr="0" anchor="t" bIns="0" lIns="0" spcFirstLastPara="1" rIns="0" wrap="square" tIns="0">
              <a:spAutoFit/>
            </a:bodyPr>
            <a:lstStyle/>
            <a:p>
              <a:pPr indent="0" lvl="0" marL="0" marR="0" rtl="0" algn="just">
                <a:lnSpc>
                  <a:spcPct val="155020"/>
                </a:lnSpc>
                <a:spcBef>
                  <a:spcPts val="0"/>
                </a:spcBef>
                <a:spcAft>
                  <a:spcPts val="0"/>
                </a:spcAft>
                <a:buNone/>
              </a:pPr>
              <a:r>
                <a:rPr b="0" i="0" lang="en-US" sz="2699" u="none" cap="none" strike="noStrike">
                  <a:solidFill>
                    <a:srgbClr val="000000"/>
                  </a:solidFill>
                  <a:latin typeface="Open Sans"/>
                  <a:ea typeface="Open Sans"/>
                  <a:cs typeface="Open Sans"/>
                  <a:sym typeface="Open Sans"/>
                </a:rPr>
                <a:t> → 12.500.000 – 5.000.000 = 7.500.000 VNĐ/tháng</a:t>
              </a:r>
              <a:endParaRPr/>
            </a:p>
          </p:txBody>
        </p:sp>
      </p:grpSp>
      <p:sp>
        <p:nvSpPr>
          <p:cNvPr id="993" name="Google Shape;993;p32"/>
          <p:cNvSpPr/>
          <p:nvPr/>
        </p:nvSpPr>
        <p:spPr>
          <a:xfrm>
            <a:off x="11016653" y="4693011"/>
            <a:ext cx="5576037" cy="4853092"/>
          </a:xfrm>
          <a:custGeom>
            <a:rect b="b" l="l" r="r" t="t"/>
            <a:pathLst>
              <a:path extrusionOk="0" h="4853092" w="5576037">
                <a:moveTo>
                  <a:pt x="0" y="0"/>
                </a:moveTo>
                <a:lnTo>
                  <a:pt x="5576038" y="0"/>
                </a:lnTo>
                <a:lnTo>
                  <a:pt x="5576038" y="4853092"/>
                </a:lnTo>
                <a:lnTo>
                  <a:pt x="0" y="4853092"/>
                </a:lnTo>
                <a:lnTo>
                  <a:pt x="0" y="0"/>
                </a:lnTo>
                <a:close/>
              </a:path>
            </a:pathLst>
          </a:custGeom>
          <a:blipFill rotWithShape="1">
            <a:blip r:embed="rId4">
              <a:alphaModFix/>
            </a:blip>
            <a:stretch>
              <a:fillRect b="-14894" l="0" r="0" t="0"/>
            </a:stretch>
          </a:blipFill>
          <a:ln>
            <a:noFill/>
          </a:ln>
        </p:spPr>
      </p:sp>
      <p:sp>
        <p:nvSpPr>
          <p:cNvPr id="994" name="Google Shape;994;p32"/>
          <p:cNvSpPr txBox="1"/>
          <p:nvPr/>
        </p:nvSpPr>
        <p:spPr>
          <a:xfrm>
            <a:off x="839945" y="562269"/>
            <a:ext cx="8392960" cy="19373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004AAD"/>
                </a:solidFill>
                <a:latin typeface="Calistoga"/>
                <a:ea typeface="Calistoga"/>
                <a:cs typeface="Calistoga"/>
                <a:sym typeface="Calistoga"/>
              </a:rPr>
              <a:t>TÍNH THỜI GIAN THU HỒI VỐN</a:t>
            </a:r>
            <a:endParaRPr/>
          </a:p>
        </p:txBody>
      </p:sp>
      <p:sp>
        <p:nvSpPr>
          <p:cNvPr id="995" name="Google Shape;995;p32"/>
          <p:cNvSpPr txBox="1"/>
          <p:nvPr/>
        </p:nvSpPr>
        <p:spPr>
          <a:xfrm>
            <a:off x="1028700" y="2746884"/>
            <a:ext cx="6818840"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00000"/>
                </a:solidFill>
                <a:latin typeface="Open Sans SemiBold"/>
                <a:ea typeface="Open Sans SemiBold"/>
                <a:cs typeface="Open Sans SemiBold"/>
                <a:sym typeface="Open Sans SemiBold"/>
              </a:rPr>
              <a:t>VỐN ĐẦU TƯ, CHI PHÍ ?</a:t>
            </a:r>
            <a:endParaRPr/>
          </a:p>
        </p:txBody>
      </p:sp>
      <p:grpSp>
        <p:nvGrpSpPr>
          <p:cNvPr id="996" name="Google Shape;996;p32"/>
          <p:cNvGrpSpPr/>
          <p:nvPr/>
        </p:nvGrpSpPr>
        <p:grpSpPr>
          <a:xfrm>
            <a:off x="1028700" y="5974106"/>
            <a:ext cx="10523535" cy="1395889"/>
            <a:chOff x="0" y="-32272"/>
            <a:chExt cx="14031380" cy="1861185"/>
          </a:xfrm>
        </p:grpSpPr>
        <p:sp>
          <p:nvSpPr>
            <p:cNvPr id="997" name="Google Shape;997;p32"/>
            <p:cNvSpPr txBox="1"/>
            <p:nvPr/>
          </p:nvSpPr>
          <p:spPr>
            <a:xfrm>
              <a:off x="1217037" y="-32272"/>
              <a:ext cx="12814343" cy="186118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699" u="none" cap="none" strike="noStrike">
                  <a:solidFill>
                    <a:srgbClr val="000000"/>
                  </a:solidFill>
                  <a:latin typeface="Calistoga"/>
                  <a:ea typeface="Calistoga"/>
                  <a:cs typeface="Calistoga"/>
                  <a:sym typeface="Calistoga"/>
                </a:rPr>
                <a:t>Thời gian thu hồi vốn = 50.000.000 ÷ 7.500.000 ≈ 6.67 tháng (~7 tháng)</a:t>
              </a:r>
              <a:endParaRPr/>
            </a:p>
            <a:p>
              <a:pPr indent="0" lvl="0" marL="0" marR="0" rtl="0" algn="l">
                <a:lnSpc>
                  <a:spcPct val="140014"/>
                </a:lnSpc>
                <a:spcBef>
                  <a:spcPts val="0"/>
                </a:spcBef>
                <a:spcAft>
                  <a:spcPts val="0"/>
                </a:spcAft>
                <a:buNone/>
              </a:pPr>
              <a:r>
                <a:t/>
              </a:r>
              <a:endParaRPr b="0" i="0" sz="2699" u="none" cap="none" strike="noStrike">
                <a:solidFill>
                  <a:srgbClr val="000000"/>
                </a:solidFill>
                <a:latin typeface="Calistoga"/>
                <a:ea typeface="Calistoga"/>
                <a:cs typeface="Calistoga"/>
                <a:sym typeface="Calistoga"/>
              </a:endParaRPr>
            </a:p>
          </p:txBody>
        </p:sp>
        <p:grpSp>
          <p:nvGrpSpPr>
            <p:cNvPr id="998" name="Google Shape;998;p32"/>
            <p:cNvGrpSpPr/>
            <p:nvPr/>
          </p:nvGrpSpPr>
          <p:grpSpPr>
            <a:xfrm>
              <a:off x="0" y="0"/>
              <a:ext cx="935542" cy="922133"/>
              <a:chOff x="0" y="0"/>
              <a:chExt cx="824619" cy="812800"/>
            </a:xfrm>
          </p:grpSpPr>
          <p:sp>
            <p:nvSpPr>
              <p:cNvPr id="999" name="Google Shape;999;p32"/>
              <p:cNvSpPr/>
              <p:nvPr/>
            </p:nvSpPr>
            <p:spPr>
              <a:xfrm>
                <a:off x="0" y="0"/>
                <a:ext cx="824619" cy="812800"/>
              </a:xfrm>
              <a:custGeom>
                <a:rect b="b" l="l" r="r" t="t"/>
                <a:pathLst>
                  <a:path extrusionOk="0" h="812800" w="824619">
                    <a:moveTo>
                      <a:pt x="412310" y="0"/>
                    </a:moveTo>
                    <a:cubicBezTo>
                      <a:pt x="184597" y="0"/>
                      <a:pt x="0" y="181951"/>
                      <a:pt x="0" y="406400"/>
                    </a:cubicBezTo>
                    <a:cubicBezTo>
                      <a:pt x="0" y="630849"/>
                      <a:pt x="184597" y="812800"/>
                      <a:pt x="412310" y="812800"/>
                    </a:cubicBezTo>
                    <a:cubicBezTo>
                      <a:pt x="640022" y="812800"/>
                      <a:pt x="824619" y="630849"/>
                      <a:pt x="824619" y="406400"/>
                    </a:cubicBezTo>
                    <a:cubicBezTo>
                      <a:pt x="824619" y="181951"/>
                      <a:pt x="640022" y="0"/>
                      <a:pt x="412310" y="0"/>
                    </a:cubicBezTo>
                    <a:close/>
                  </a:path>
                </a:pathLst>
              </a:custGeom>
              <a:solidFill>
                <a:srgbClr val="BE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2"/>
              <p:cNvSpPr txBox="1"/>
              <p:nvPr/>
            </p:nvSpPr>
            <p:spPr>
              <a:xfrm>
                <a:off x="77308" y="19050"/>
                <a:ext cx="670003" cy="717550"/>
              </a:xfrm>
              <a:prstGeom prst="rect">
                <a:avLst/>
              </a:prstGeom>
              <a:noFill/>
              <a:ln>
                <a:noFill/>
              </a:ln>
            </p:spPr>
            <p:txBody>
              <a:bodyPr anchorCtr="0" anchor="ctr" bIns="44450" lIns="44450" spcFirstLastPara="1" rIns="44450" wrap="square" tIns="4445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001" name="Google Shape;1001;p32"/>
          <p:cNvSpPr/>
          <p:nvPr/>
        </p:nvSpPr>
        <p:spPr>
          <a:xfrm flipH="1">
            <a:off x="-878017" y="3410564"/>
            <a:ext cx="17259300" cy="6930873"/>
          </a:xfrm>
          <a:custGeom>
            <a:rect b="b" l="l" r="r" t="t"/>
            <a:pathLst>
              <a:path extrusionOk="0" h="6930873" w="17259300">
                <a:moveTo>
                  <a:pt x="0" y="6930873"/>
                </a:moveTo>
                <a:lnTo>
                  <a:pt x="17259300" y="6930873"/>
                </a:lnTo>
                <a:lnTo>
                  <a:pt x="17259300" y="0"/>
                </a:lnTo>
                <a:lnTo>
                  <a:pt x="0" y="0"/>
                </a:lnTo>
                <a:lnTo>
                  <a:pt x="0" y="6930873"/>
                </a:lnTo>
                <a:close/>
              </a:path>
            </a:pathLst>
          </a:custGeom>
          <a:blipFill rotWithShape="1">
            <a:blip r:embed="rId5">
              <a:alphaModFix/>
            </a:blip>
            <a:stretch>
              <a:fillRect b="-33754" l="0" r="-4978" t="-8280"/>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grpSp>
        <p:nvGrpSpPr>
          <p:cNvPr id="1006" name="Google Shape;1006;p33"/>
          <p:cNvGrpSpPr/>
          <p:nvPr/>
        </p:nvGrpSpPr>
        <p:grpSpPr>
          <a:xfrm>
            <a:off x="12844160" y="-180826"/>
            <a:ext cx="5653390" cy="10467826"/>
            <a:chOff x="0" y="-47625"/>
            <a:chExt cx="1488959" cy="2756958"/>
          </a:xfrm>
        </p:grpSpPr>
        <p:sp>
          <p:nvSpPr>
            <p:cNvPr id="1007" name="Google Shape;1007;p33"/>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F6F6F6"/>
            </a:solidFill>
            <a:ln>
              <a:noFill/>
            </a:ln>
          </p:spPr>
        </p:sp>
        <p:sp>
          <p:nvSpPr>
            <p:cNvPr id="1008" name="Google Shape;1008;p33"/>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09" name="Google Shape;1009;p33"/>
          <p:cNvSpPr/>
          <p:nvPr/>
        </p:nvSpPr>
        <p:spPr>
          <a:xfrm>
            <a:off x="9590495" y="-474200"/>
            <a:ext cx="7927115" cy="7927115"/>
          </a:xfrm>
          <a:custGeom>
            <a:rect b="b" l="l" r="r" t="t"/>
            <a:pathLst>
              <a:path extrusionOk="0"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33"/>
          <p:cNvGrpSpPr/>
          <p:nvPr/>
        </p:nvGrpSpPr>
        <p:grpSpPr>
          <a:xfrm>
            <a:off x="17400866" y="-180826"/>
            <a:ext cx="863406" cy="2095645"/>
            <a:chOff x="0" y="-47625"/>
            <a:chExt cx="227399" cy="551939"/>
          </a:xfrm>
        </p:grpSpPr>
        <p:sp>
          <p:nvSpPr>
            <p:cNvPr id="1011" name="Google Shape;1011;p33"/>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6791B7"/>
            </a:solidFill>
            <a:ln>
              <a:noFill/>
            </a:ln>
          </p:spPr>
        </p:sp>
        <p:sp>
          <p:nvSpPr>
            <p:cNvPr id="1012" name="Google Shape;1012;p33"/>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3" name="Google Shape;1013;p33"/>
          <p:cNvGrpSpPr/>
          <p:nvPr/>
        </p:nvGrpSpPr>
        <p:grpSpPr>
          <a:xfrm>
            <a:off x="0" y="9913868"/>
            <a:ext cx="18264272" cy="373132"/>
            <a:chOff x="0" y="-47625"/>
            <a:chExt cx="4810343" cy="98273"/>
          </a:xfrm>
        </p:grpSpPr>
        <p:sp>
          <p:nvSpPr>
            <p:cNvPr id="1014" name="Google Shape;1014;p33"/>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6791B7"/>
            </a:solidFill>
            <a:ln>
              <a:noFill/>
            </a:ln>
          </p:spPr>
        </p:sp>
        <p:sp>
          <p:nvSpPr>
            <p:cNvPr id="1015" name="Google Shape;1015;p33"/>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6" name="Google Shape;1016;p33"/>
          <p:cNvGrpSpPr/>
          <p:nvPr/>
        </p:nvGrpSpPr>
        <p:grpSpPr>
          <a:xfrm>
            <a:off x="9232905" y="671110"/>
            <a:ext cx="715180" cy="715180"/>
            <a:chOff x="0" y="0"/>
            <a:chExt cx="812800" cy="812800"/>
          </a:xfrm>
        </p:grpSpPr>
        <p:sp>
          <p:nvSpPr>
            <p:cNvPr id="1017" name="Google Shape;1017;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6791B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9" name="Google Shape;1019;p33"/>
          <p:cNvSpPr txBox="1"/>
          <p:nvPr/>
        </p:nvSpPr>
        <p:spPr>
          <a:xfrm>
            <a:off x="839945" y="469985"/>
            <a:ext cx="8392960" cy="19373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004AAD"/>
                </a:solidFill>
                <a:latin typeface="Calistoga"/>
                <a:ea typeface="Calistoga"/>
                <a:cs typeface="Calistoga"/>
                <a:sym typeface="Calistoga"/>
              </a:rPr>
              <a:t>LỢI NHUẬN SAU MỘT NĂM</a:t>
            </a:r>
            <a:endParaRPr/>
          </a:p>
        </p:txBody>
      </p:sp>
      <p:sp>
        <p:nvSpPr>
          <p:cNvPr id="1020" name="Google Shape;1020;p33"/>
          <p:cNvSpPr txBox="1"/>
          <p:nvPr/>
        </p:nvSpPr>
        <p:spPr>
          <a:xfrm>
            <a:off x="839945" y="2746884"/>
            <a:ext cx="8292191"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00000"/>
                </a:solidFill>
                <a:latin typeface="Open Sans SemiBold"/>
                <a:ea typeface="Open Sans SemiBold"/>
                <a:cs typeface="Open Sans SemiBold"/>
                <a:sym typeface="Open Sans SemiBold"/>
              </a:rPr>
              <a:t>LỢI NHUẬN SAU 1 NĂM (12 THÁNG) BAO NHIÊU ?</a:t>
            </a:r>
            <a:endParaRPr/>
          </a:p>
        </p:txBody>
      </p:sp>
      <p:grpSp>
        <p:nvGrpSpPr>
          <p:cNvPr id="1021" name="Google Shape;1021;p33"/>
          <p:cNvGrpSpPr/>
          <p:nvPr/>
        </p:nvGrpSpPr>
        <p:grpSpPr>
          <a:xfrm>
            <a:off x="1028700" y="3622588"/>
            <a:ext cx="18017486" cy="5256888"/>
            <a:chOff x="0" y="0"/>
            <a:chExt cx="24023315" cy="7009184"/>
          </a:xfrm>
        </p:grpSpPr>
        <p:sp>
          <p:nvSpPr>
            <p:cNvPr id="1022" name="Google Shape;1022;p33"/>
            <p:cNvSpPr txBox="1"/>
            <p:nvPr/>
          </p:nvSpPr>
          <p:spPr>
            <a:xfrm>
              <a:off x="1217037" y="4867699"/>
              <a:ext cx="10675477" cy="59118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699" u="none" cap="none" strike="noStrike">
                  <a:solidFill>
                    <a:srgbClr val="000000"/>
                  </a:solidFill>
                  <a:latin typeface="Calistoga"/>
                  <a:ea typeface="Calistoga"/>
                  <a:cs typeface="Calistoga"/>
                  <a:sym typeface="Calistoga"/>
                </a:rPr>
                <a:t>Lợi nhuận ròng</a:t>
              </a:r>
              <a:endParaRPr/>
            </a:p>
          </p:txBody>
        </p:sp>
        <p:sp>
          <p:nvSpPr>
            <p:cNvPr id="1023" name="Google Shape;1023;p33"/>
            <p:cNvSpPr txBox="1"/>
            <p:nvPr/>
          </p:nvSpPr>
          <p:spPr>
            <a:xfrm>
              <a:off x="1217037" y="5676954"/>
              <a:ext cx="11138877" cy="1332230"/>
            </a:xfrm>
            <a:prstGeom prst="rect">
              <a:avLst/>
            </a:prstGeom>
            <a:noFill/>
            <a:ln>
              <a:noFill/>
            </a:ln>
          </p:spPr>
          <p:txBody>
            <a:bodyPr anchorCtr="0" anchor="t" bIns="0" lIns="0" spcFirstLastPara="1" rIns="0" wrap="square" tIns="0">
              <a:spAutoFit/>
            </a:bodyPr>
            <a:lstStyle/>
            <a:p>
              <a:pPr indent="0" lvl="0" marL="0" marR="0" rtl="0" algn="just">
                <a:lnSpc>
                  <a:spcPct val="155020"/>
                </a:lnSpc>
                <a:spcBef>
                  <a:spcPts val="0"/>
                </a:spcBef>
                <a:spcAft>
                  <a:spcPts val="0"/>
                </a:spcAft>
                <a:buNone/>
              </a:pPr>
              <a:r>
                <a:rPr b="0" i="0" lang="en-US" sz="2699" u="none" cap="none" strike="noStrike">
                  <a:solidFill>
                    <a:srgbClr val="000000"/>
                  </a:solidFill>
                  <a:latin typeface="Open Sans"/>
                  <a:ea typeface="Open Sans"/>
                  <a:cs typeface="Open Sans"/>
                  <a:sym typeface="Open Sans"/>
                </a:rPr>
                <a:t>= 150 – 60 = 90 triệu VNĐ</a:t>
              </a:r>
              <a:endParaRPr/>
            </a:p>
            <a:p>
              <a:pPr indent="0" lvl="0" marL="0" marR="0" rtl="0" algn="just">
                <a:lnSpc>
                  <a:spcPct val="155020"/>
                </a:lnSpc>
                <a:spcBef>
                  <a:spcPts val="0"/>
                </a:spcBef>
                <a:spcAft>
                  <a:spcPts val="0"/>
                </a:spcAft>
                <a:buNone/>
              </a:pPr>
              <a:r>
                <a:t/>
              </a:r>
              <a:endParaRPr b="0" i="0" sz="2699" u="none" cap="none" strike="noStrike">
                <a:solidFill>
                  <a:srgbClr val="000000"/>
                </a:solidFill>
                <a:latin typeface="Open Sans"/>
                <a:ea typeface="Open Sans"/>
                <a:cs typeface="Open Sans"/>
                <a:sym typeface="Open Sans"/>
              </a:endParaRPr>
            </a:p>
          </p:txBody>
        </p:sp>
        <p:sp>
          <p:nvSpPr>
            <p:cNvPr id="1024" name="Google Shape;1024;p33"/>
            <p:cNvSpPr txBox="1"/>
            <p:nvPr/>
          </p:nvSpPr>
          <p:spPr>
            <a:xfrm>
              <a:off x="1217037" y="79799"/>
              <a:ext cx="10675477" cy="59118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699" u="none" cap="none" strike="noStrike">
                  <a:solidFill>
                    <a:srgbClr val="000000"/>
                  </a:solidFill>
                  <a:latin typeface="Calistoga"/>
                  <a:ea typeface="Calistoga"/>
                  <a:cs typeface="Calistoga"/>
                  <a:sym typeface="Calistoga"/>
                </a:rPr>
                <a:t>Doanh thu 12 tháng</a:t>
              </a:r>
              <a:endParaRPr/>
            </a:p>
          </p:txBody>
        </p:sp>
        <p:sp>
          <p:nvSpPr>
            <p:cNvPr id="1025" name="Google Shape;1025;p33"/>
            <p:cNvSpPr txBox="1"/>
            <p:nvPr/>
          </p:nvSpPr>
          <p:spPr>
            <a:xfrm>
              <a:off x="1217037" y="889054"/>
              <a:ext cx="11138877" cy="633730"/>
            </a:xfrm>
            <a:prstGeom prst="rect">
              <a:avLst/>
            </a:prstGeom>
            <a:noFill/>
            <a:ln>
              <a:noFill/>
            </a:ln>
          </p:spPr>
          <p:txBody>
            <a:bodyPr anchorCtr="0" anchor="t" bIns="0" lIns="0" spcFirstLastPara="1" rIns="0" wrap="square" tIns="0">
              <a:spAutoFit/>
            </a:bodyPr>
            <a:lstStyle/>
            <a:p>
              <a:pPr indent="0" lvl="0" marL="0" marR="0" rtl="0" algn="just">
                <a:lnSpc>
                  <a:spcPct val="155020"/>
                </a:lnSpc>
                <a:spcBef>
                  <a:spcPts val="0"/>
                </a:spcBef>
                <a:spcAft>
                  <a:spcPts val="0"/>
                </a:spcAft>
                <a:buNone/>
              </a:pPr>
              <a:r>
                <a:rPr b="0" i="0" lang="en-US" sz="2699" u="none" cap="none" strike="noStrike">
                  <a:solidFill>
                    <a:srgbClr val="000000"/>
                  </a:solidFill>
                  <a:latin typeface="Open Sans"/>
                  <a:ea typeface="Open Sans"/>
                  <a:cs typeface="Open Sans"/>
                  <a:sym typeface="Open Sans"/>
                </a:rPr>
                <a:t>= 12.5 triệu × 12 = 150 triệu</a:t>
              </a:r>
              <a:endParaRPr/>
            </a:p>
          </p:txBody>
        </p:sp>
        <p:sp>
          <p:nvSpPr>
            <p:cNvPr id="1026" name="Google Shape;1026;p33"/>
            <p:cNvSpPr txBox="1"/>
            <p:nvPr/>
          </p:nvSpPr>
          <p:spPr>
            <a:xfrm>
              <a:off x="1217037" y="3170252"/>
              <a:ext cx="11138877" cy="1332230"/>
            </a:xfrm>
            <a:prstGeom prst="rect">
              <a:avLst/>
            </a:prstGeom>
            <a:noFill/>
            <a:ln>
              <a:noFill/>
            </a:ln>
          </p:spPr>
          <p:txBody>
            <a:bodyPr anchorCtr="0" anchor="t" bIns="0" lIns="0" spcFirstLastPara="1" rIns="0" wrap="square" tIns="0">
              <a:spAutoFit/>
            </a:bodyPr>
            <a:lstStyle/>
            <a:p>
              <a:pPr indent="0" lvl="0" marL="0" marR="0" rtl="0" algn="just">
                <a:lnSpc>
                  <a:spcPct val="155020"/>
                </a:lnSpc>
                <a:spcBef>
                  <a:spcPts val="0"/>
                </a:spcBef>
                <a:spcAft>
                  <a:spcPts val="0"/>
                </a:spcAft>
                <a:buNone/>
              </a:pPr>
              <a:r>
                <a:rPr b="0" i="0" lang="en-US" sz="2699" u="none" cap="none" strike="noStrike">
                  <a:solidFill>
                    <a:srgbClr val="000000"/>
                  </a:solidFill>
                  <a:latin typeface="Open Sans"/>
                  <a:ea typeface="Open Sans"/>
                  <a:cs typeface="Open Sans"/>
                  <a:sym typeface="Open Sans"/>
                </a:rPr>
                <a:t>= 5 triệu × 12 = 60 triệu</a:t>
              </a:r>
              <a:endParaRPr/>
            </a:p>
            <a:p>
              <a:pPr indent="0" lvl="0" marL="0" marR="0" rtl="0" algn="just">
                <a:lnSpc>
                  <a:spcPct val="155020"/>
                </a:lnSpc>
                <a:spcBef>
                  <a:spcPts val="0"/>
                </a:spcBef>
                <a:spcAft>
                  <a:spcPts val="0"/>
                </a:spcAft>
                <a:buNone/>
              </a:pPr>
              <a:r>
                <a:t/>
              </a:r>
              <a:endParaRPr b="0" i="0" sz="2699" u="none" cap="none" strike="noStrike">
                <a:solidFill>
                  <a:srgbClr val="000000"/>
                </a:solidFill>
                <a:latin typeface="Open Sans"/>
                <a:ea typeface="Open Sans"/>
                <a:cs typeface="Open Sans"/>
                <a:sym typeface="Open Sans"/>
              </a:endParaRPr>
            </a:p>
          </p:txBody>
        </p:sp>
        <p:sp>
          <p:nvSpPr>
            <p:cNvPr id="1027" name="Google Shape;1027;p33"/>
            <p:cNvSpPr txBox="1"/>
            <p:nvPr/>
          </p:nvSpPr>
          <p:spPr>
            <a:xfrm>
              <a:off x="1217037" y="2360997"/>
              <a:ext cx="10675477" cy="59118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699" u="none" cap="none" strike="noStrike">
                  <a:solidFill>
                    <a:srgbClr val="000000"/>
                  </a:solidFill>
                  <a:latin typeface="Calistoga"/>
                  <a:ea typeface="Calistoga"/>
                  <a:cs typeface="Calistoga"/>
                  <a:sym typeface="Calistoga"/>
                </a:rPr>
                <a:t>Chi phí vận hành</a:t>
              </a:r>
              <a:endParaRPr/>
            </a:p>
          </p:txBody>
        </p:sp>
        <p:sp>
          <p:nvSpPr>
            <p:cNvPr id="1028" name="Google Shape;1028;p33"/>
            <p:cNvSpPr txBox="1"/>
            <p:nvPr/>
          </p:nvSpPr>
          <p:spPr>
            <a:xfrm>
              <a:off x="12884438" y="4524799"/>
              <a:ext cx="10675477" cy="59118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699" u="none" cap="none" strike="noStrike">
                  <a:solidFill>
                    <a:srgbClr val="000000"/>
                  </a:solidFill>
                  <a:latin typeface="Calistoga"/>
                  <a:ea typeface="Calistoga"/>
                  <a:cs typeface="Calistoga"/>
                  <a:sym typeface="Calistoga"/>
                </a:rPr>
                <a:t>Lợi nhuận sau khi trừ vốn đầu tư ban đầu</a:t>
              </a:r>
              <a:endParaRPr/>
            </a:p>
          </p:txBody>
        </p:sp>
        <p:sp>
          <p:nvSpPr>
            <p:cNvPr id="1029" name="Google Shape;1029;p33"/>
            <p:cNvSpPr txBox="1"/>
            <p:nvPr/>
          </p:nvSpPr>
          <p:spPr>
            <a:xfrm>
              <a:off x="12884438" y="5334054"/>
              <a:ext cx="11138877" cy="1332230"/>
            </a:xfrm>
            <a:prstGeom prst="rect">
              <a:avLst/>
            </a:prstGeom>
            <a:noFill/>
            <a:ln>
              <a:noFill/>
            </a:ln>
          </p:spPr>
          <p:txBody>
            <a:bodyPr anchorCtr="0" anchor="t" bIns="0" lIns="0" spcFirstLastPara="1" rIns="0" wrap="square" tIns="0">
              <a:spAutoFit/>
            </a:bodyPr>
            <a:lstStyle/>
            <a:p>
              <a:pPr indent="0" lvl="0" marL="0" marR="0" rtl="0" algn="just">
                <a:lnSpc>
                  <a:spcPct val="155020"/>
                </a:lnSpc>
                <a:spcBef>
                  <a:spcPts val="0"/>
                </a:spcBef>
                <a:spcAft>
                  <a:spcPts val="0"/>
                </a:spcAft>
                <a:buNone/>
              </a:pPr>
              <a:r>
                <a:rPr b="0" i="0" lang="en-US" sz="2699" u="none" cap="none" strike="noStrike">
                  <a:solidFill>
                    <a:srgbClr val="000000"/>
                  </a:solidFill>
                  <a:latin typeface="Open Sans"/>
                  <a:ea typeface="Open Sans"/>
                  <a:cs typeface="Open Sans"/>
                  <a:sym typeface="Open Sans"/>
                </a:rPr>
                <a:t>= 90 – 50 = 40 triệu VNĐ</a:t>
              </a:r>
              <a:endParaRPr/>
            </a:p>
            <a:p>
              <a:pPr indent="0" lvl="0" marL="0" marR="0" rtl="0" algn="just">
                <a:lnSpc>
                  <a:spcPct val="155020"/>
                </a:lnSpc>
                <a:spcBef>
                  <a:spcPts val="0"/>
                </a:spcBef>
                <a:spcAft>
                  <a:spcPts val="0"/>
                </a:spcAft>
                <a:buNone/>
              </a:pPr>
              <a:r>
                <a:t/>
              </a:r>
              <a:endParaRPr b="0" i="0" sz="2699" u="none" cap="none" strike="noStrike">
                <a:solidFill>
                  <a:srgbClr val="000000"/>
                </a:solidFill>
                <a:latin typeface="Open Sans"/>
                <a:ea typeface="Open Sans"/>
                <a:cs typeface="Open Sans"/>
                <a:sym typeface="Open Sans"/>
              </a:endParaRPr>
            </a:p>
          </p:txBody>
        </p:sp>
        <p:grpSp>
          <p:nvGrpSpPr>
            <p:cNvPr id="1030" name="Google Shape;1030;p33"/>
            <p:cNvGrpSpPr/>
            <p:nvPr/>
          </p:nvGrpSpPr>
          <p:grpSpPr>
            <a:xfrm>
              <a:off x="0" y="0"/>
              <a:ext cx="935542" cy="922133"/>
              <a:chOff x="0" y="0"/>
              <a:chExt cx="824619" cy="812800"/>
            </a:xfrm>
          </p:grpSpPr>
          <p:sp>
            <p:nvSpPr>
              <p:cNvPr id="1031" name="Google Shape;1031;p33"/>
              <p:cNvSpPr/>
              <p:nvPr/>
            </p:nvSpPr>
            <p:spPr>
              <a:xfrm>
                <a:off x="0" y="0"/>
                <a:ext cx="824619" cy="812800"/>
              </a:xfrm>
              <a:custGeom>
                <a:rect b="b" l="l" r="r" t="t"/>
                <a:pathLst>
                  <a:path extrusionOk="0" h="812800" w="824619">
                    <a:moveTo>
                      <a:pt x="412310" y="0"/>
                    </a:moveTo>
                    <a:cubicBezTo>
                      <a:pt x="184597" y="0"/>
                      <a:pt x="0" y="181951"/>
                      <a:pt x="0" y="406400"/>
                    </a:cubicBezTo>
                    <a:cubicBezTo>
                      <a:pt x="0" y="630849"/>
                      <a:pt x="184597" y="812800"/>
                      <a:pt x="412310" y="812800"/>
                    </a:cubicBezTo>
                    <a:cubicBezTo>
                      <a:pt x="640022" y="812800"/>
                      <a:pt x="824619" y="630849"/>
                      <a:pt x="824619" y="406400"/>
                    </a:cubicBezTo>
                    <a:cubicBezTo>
                      <a:pt x="824619" y="181951"/>
                      <a:pt x="640022" y="0"/>
                      <a:pt x="412310" y="0"/>
                    </a:cubicBezTo>
                    <a:close/>
                  </a:path>
                </a:pathLst>
              </a:custGeom>
              <a:solidFill>
                <a:srgbClr val="BE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txBox="1"/>
              <p:nvPr/>
            </p:nvSpPr>
            <p:spPr>
              <a:xfrm>
                <a:off x="77308" y="19050"/>
                <a:ext cx="670003" cy="717550"/>
              </a:xfrm>
              <a:prstGeom prst="rect">
                <a:avLst/>
              </a:prstGeom>
              <a:noFill/>
              <a:ln>
                <a:noFill/>
              </a:ln>
            </p:spPr>
            <p:txBody>
              <a:bodyPr anchorCtr="0" anchor="ctr" bIns="44450" lIns="44450" spcFirstLastPara="1" rIns="44450" wrap="square" tIns="4445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3" name="Google Shape;1033;p33"/>
            <p:cNvGrpSpPr/>
            <p:nvPr/>
          </p:nvGrpSpPr>
          <p:grpSpPr>
            <a:xfrm>
              <a:off x="0" y="2301003"/>
              <a:ext cx="935542" cy="922133"/>
              <a:chOff x="0" y="0"/>
              <a:chExt cx="824619" cy="812800"/>
            </a:xfrm>
          </p:grpSpPr>
          <p:sp>
            <p:nvSpPr>
              <p:cNvPr id="1034" name="Google Shape;1034;p33"/>
              <p:cNvSpPr/>
              <p:nvPr/>
            </p:nvSpPr>
            <p:spPr>
              <a:xfrm>
                <a:off x="0" y="0"/>
                <a:ext cx="824619" cy="812800"/>
              </a:xfrm>
              <a:custGeom>
                <a:rect b="b" l="l" r="r" t="t"/>
                <a:pathLst>
                  <a:path extrusionOk="0" h="812800" w="824619">
                    <a:moveTo>
                      <a:pt x="412310" y="0"/>
                    </a:moveTo>
                    <a:cubicBezTo>
                      <a:pt x="184597" y="0"/>
                      <a:pt x="0" y="181951"/>
                      <a:pt x="0" y="406400"/>
                    </a:cubicBezTo>
                    <a:cubicBezTo>
                      <a:pt x="0" y="630849"/>
                      <a:pt x="184597" y="812800"/>
                      <a:pt x="412310" y="812800"/>
                    </a:cubicBezTo>
                    <a:cubicBezTo>
                      <a:pt x="640022" y="812800"/>
                      <a:pt x="824619" y="630849"/>
                      <a:pt x="824619" y="406400"/>
                    </a:cubicBezTo>
                    <a:cubicBezTo>
                      <a:pt x="824619" y="181951"/>
                      <a:pt x="640022" y="0"/>
                      <a:pt x="412310" y="0"/>
                    </a:cubicBezTo>
                    <a:close/>
                  </a:path>
                </a:pathLst>
              </a:custGeom>
              <a:solidFill>
                <a:srgbClr val="BE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txBox="1"/>
              <p:nvPr/>
            </p:nvSpPr>
            <p:spPr>
              <a:xfrm>
                <a:off x="77308" y="19050"/>
                <a:ext cx="670003" cy="717550"/>
              </a:xfrm>
              <a:prstGeom prst="rect">
                <a:avLst/>
              </a:prstGeom>
              <a:noFill/>
              <a:ln>
                <a:noFill/>
              </a:ln>
            </p:spPr>
            <p:txBody>
              <a:bodyPr anchorCtr="0" anchor="ctr" bIns="44450" lIns="44450" spcFirstLastPara="1" rIns="44450" wrap="square" tIns="4445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6" name="Google Shape;1036;p33"/>
            <p:cNvGrpSpPr/>
            <p:nvPr/>
          </p:nvGrpSpPr>
          <p:grpSpPr>
            <a:xfrm>
              <a:off x="0" y="4818804"/>
              <a:ext cx="935542" cy="922133"/>
              <a:chOff x="0" y="0"/>
              <a:chExt cx="824619" cy="812800"/>
            </a:xfrm>
          </p:grpSpPr>
          <p:sp>
            <p:nvSpPr>
              <p:cNvPr id="1037" name="Google Shape;1037;p33"/>
              <p:cNvSpPr/>
              <p:nvPr/>
            </p:nvSpPr>
            <p:spPr>
              <a:xfrm>
                <a:off x="0" y="0"/>
                <a:ext cx="824619" cy="812800"/>
              </a:xfrm>
              <a:custGeom>
                <a:rect b="b" l="l" r="r" t="t"/>
                <a:pathLst>
                  <a:path extrusionOk="0" h="812800" w="824619">
                    <a:moveTo>
                      <a:pt x="412310" y="0"/>
                    </a:moveTo>
                    <a:cubicBezTo>
                      <a:pt x="184597" y="0"/>
                      <a:pt x="0" y="181951"/>
                      <a:pt x="0" y="406400"/>
                    </a:cubicBezTo>
                    <a:cubicBezTo>
                      <a:pt x="0" y="630849"/>
                      <a:pt x="184597" y="812800"/>
                      <a:pt x="412310" y="812800"/>
                    </a:cubicBezTo>
                    <a:cubicBezTo>
                      <a:pt x="640022" y="812800"/>
                      <a:pt x="824619" y="630849"/>
                      <a:pt x="824619" y="406400"/>
                    </a:cubicBezTo>
                    <a:cubicBezTo>
                      <a:pt x="824619" y="181951"/>
                      <a:pt x="640022" y="0"/>
                      <a:pt x="412310" y="0"/>
                    </a:cubicBezTo>
                    <a:close/>
                  </a:path>
                </a:pathLst>
              </a:custGeom>
              <a:solidFill>
                <a:srgbClr val="BE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txBox="1"/>
              <p:nvPr/>
            </p:nvSpPr>
            <p:spPr>
              <a:xfrm>
                <a:off x="77308" y="19050"/>
                <a:ext cx="670003" cy="717550"/>
              </a:xfrm>
              <a:prstGeom prst="rect">
                <a:avLst/>
              </a:prstGeom>
              <a:noFill/>
              <a:ln>
                <a:noFill/>
              </a:ln>
            </p:spPr>
            <p:txBody>
              <a:bodyPr anchorCtr="0" anchor="ctr" bIns="44450" lIns="44450" spcFirstLastPara="1" rIns="44450" wrap="square" tIns="4445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9" name="Google Shape;1039;p33"/>
            <p:cNvGrpSpPr/>
            <p:nvPr/>
          </p:nvGrpSpPr>
          <p:grpSpPr>
            <a:xfrm>
              <a:off x="11683426" y="4458355"/>
              <a:ext cx="935542" cy="922133"/>
              <a:chOff x="0" y="0"/>
              <a:chExt cx="824619" cy="812800"/>
            </a:xfrm>
          </p:grpSpPr>
          <p:sp>
            <p:nvSpPr>
              <p:cNvPr id="1040" name="Google Shape;1040;p33"/>
              <p:cNvSpPr/>
              <p:nvPr/>
            </p:nvSpPr>
            <p:spPr>
              <a:xfrm>
                <a:off x="0" y="0"/>
                <a:ext cx="824619" cy="812800"/>
              </a:xfrm>
              <a:custGeom>
                <a:rect b="b" l="l" r="r" t="t"/>
                <a:pathLst>
                  <a:path extrusionOk="0" h="812800" w="824619">
                    <a:moveTo>
                      <a:pt x="412310" y="0"/>
                    </a:moveTo>
                    <a:cubicBezTo>
                      <a:pt x="184597" y="0"/>
                      <a:pt x="0" y="181951"/>
                      <a:pt x="0" y="406400"/>
                    </a:cubicBezTo>
                    <a:cubicBezTo>
                      <a:pt x="0" y="630849"/>
                      <a:pt x="184597" y="812800"/>
                      <a:pt x="412310" y="812800"/>
                    </a:cubicBezTo>
                    <a:cubicBezTo>
                      <a:pt x="640022" y="812800"/>
                      <a:pt x="824619" y="630849"/>
                      <a:pt x="824619" y="406400"/>
                    </a:cubicBezTo>
                    <a:cubicBezTo>
                      <a:pt x="824619" y="181951"/>
                      <a:pt x="640022" y="0"/>
                      <a:pt x="412310" y="0"/>
                    </a:cubicBezTo>
                    <a:close/>
                  </a:path>
                </a:pathLst>
              </a:custGeom>
              <a:solidFill>
                <a:srgbClr val="BE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txBox="1"/>
              <p:nvPr/>
            </p:nvSpPr>
            <p:spPr>
              <a:xfrm>
                <a:off x="77308" y="19050"/>
                <a:ext cx="670003" cy="717550"/>
              </a:xfrm>
              <a:prstGeom prst="rect">
                <a:avLst/>
              </a:prstGeom>
              <a:noFill/>
              <a:ln>
                <a:noFill/>
              </a:ln>
            </p:spPr>
            <p:txBody>
              <a:bodyPr anchorCtr="0" anchor="ctr" bIns="44450" lIns="44450" spcFirstLastPara="1" rIns="44450" wrap="square" tIns="4445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042" name="Google Shape;1042;p33"/>
          <p:cNvSpPr/>
          <p:nvPr/>
        </p:nvSpPr>
        <p:spPr>
          <a:xfrm flipH="1">
            <a:off x="-1876016" y="3259975"/>
            <a:ext cx="17259300" cy="6930873"/>
          </a:xfrm>
          <a:custGeom>
            <a:rect b="b" l="l" r="r" t="t"/>
            <a:pathLst>
              <a:path extrusionOk="0" h="6930873" w="17259300">
                <a:moveTo>
                  <a:pt x="0" y="6930872"/>
                </a:moveTo>
                <a:lnTo>
                  <a:pt x="17259300" y="6930872"/>
                </a:lnTo>
                <a:lnTo>
                  <a:pt x="17259300" y="0"/>
                </a:lnTo>
                <a:lnTo>
                  <a:pt x="0" y="0"/>
                </a:lnTo>
                <a:lnTo>
                  <a:pt x="0" y="6930872"/>
                </a:lnTo>
                <a:close/>
              </a:path>
            </a:pathLst>
          </a:custGeom>
          <a:blipFill rotWithShape="1">
            <a:blip r:embed="rId4">
              <a:alphaModFix/>
            </a:blip>
            <a:stretch>
              <a:fillRect b="-33754" l="0" r="-4978" t="-8280"/>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grpSp>
        <p:nvGrpSpPr>
          <p:cNvPr id="1047" name="Google Shape;1047;p34"/>
          <p:cNvGrpSpPr/>
          <p:nvPr/>
        </p:nvGrpSpPr>
        <p:grpSpPr>
          <a:xfrm>
            <a:off x="12634610" y="-180826"/>
            <a:ext cx="5653390" cy="10467826"/>
            <a:chOff x="0" y="-47625"/>
            <a:chExt cx="1488959" cy="2756958"/>
          </a:xfrm>
        </p:grpSpPr>
        <p:sp>
          <p:nvSpPr>
            <p:cNvPr id="1048" name="Google Shape;1048;p34"/>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F6F6F6"/>
            </a:solidFill>
            <a:ln>
              <a:noFill/>
            </a:ln>
          </p:spPr>
        </p:sp>
        <p:sp>
          <p:nvSpPr>
            <p:cNvPr id="1049" name="Google Shape;1049;p34"/>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0" name="Google Shape;1050;p34"/>
          <p:cNvSpPr/>
          <p:nvPr/>
        </p:nvSpPr>
        <p:spPr>
          <a:xfrm>
            <a:off x="10233836" y="-70776"/>
            <a:ext cx="7025464" cy="7025464"/>
          </a:xfrm>
          <a:custGeom>
            <a:rect b="b" l="l" r="r" t="t"/>
            <a:pathLst>
              <a:path extrusionOk="0"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34"/>
          <p:cNvGrpSpPr/>
          <p:nvPr/>
        </p:nvGrpSpPr>
        <p:grpSpPr>
          <a:xfrm>
            <a:off x="17400866" y="-180826"/>
            <a:ext cx="863406" cy="2095645"/>
            <a:chOff x="0" y="-47625"/>
            <a:chExt cx="227399" cy="551939"/>
          </a:xfrm>
        </p:grpSpPr>
        <p:sp>
          <p:nvSpPr>
            <p:cNvPr id="1052" name="Google Shape;1052;p34"/>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6791B7"/>
            </a:solidFill>
            <a:ln>
              <a:noFill/>
            </a:ln>
          </p:spPr>
        </p:sp>
        <p:sp>
          <p:nvSpPr>
            <p:cNvPr id="1053" name="Google Shape;1053;p34"/>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4" name="Google Shape;1054;p34"/>
          <p:cNvGrpSpPr/>
          <p:nvPr/>
        </p:nvGrpSpPr>
        <p:grpSpPr>
          <a:xfrm>
            <a:off x="-1061650" y="8036778"/>
            <a:ext cx="3803190" cy="3803190"/>
            <a:chOff x="0" y="0"/>
            <a:chExt cx="812800" cy="812800"/>
          </a:xfrm>
        </p:grpSpPr>
        <p:sp>
          <p:nvSpPr>
            <p:cNvPr id="1055" name="Google Shape;1055;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7" name="Google Shape;1057;p34"/>
          <p:cNvGrpSpPr/>
          <p:nvPr/>
        </p:nvGrpSpPr>
        <p:grpSpPr>
          <a:xfrm>
            <a:off x="0" y="9913868"/>
            <a:ext cx="18264272" cy="373132"/>
            <a:chOff x="0" y="-47625"/>
            <a:chExt cx="4810343" cy="98273"/>
          </a:xfrm>
        </p:grpSpPr>
        <p:sp>
          <p:nvSpPr>
            <p:cNvPr id="1058" name="Google Shape;1058;p34"/>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6791B7"/>
            </a:solidFill>
            <a:ln>
              <a:noFill/>
            </a:ln>
          </p:spPr>
        </p:sp>
        <p:sp>
          <p:nvSpPr>
            <p:cNvPr id="1059" name="Google Shape;1059;p34"/>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0" name="Google Shape;1060;p34"/>
          <p:cNvGrpSpPr/>
          <p:nvPr/>
        </p:nvGrpSpPr>
        <p:grpSpPr>
          <a:xfrm>
            <a:off x="12277019" y="365210"/>
            <a:ext cx="715180" cy="715180"/>
            <a:chOff x="0" y="0"/>
            <a:chExt cx="812800" cy="812800"/>
          </a:xfrm>
        </p:grpSpPr>
        <p:sp>
          <p:nvSpPr>
            <p:cNvPr id="1061" name="Google Shape;1061;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6791B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3" name="Google Shape;1063;p34"/>
          <p:cNvGrpSpPr/>
          <p:nvPr/>
        </p:nvGrpSpPr>
        <p:grpSpPr>
          <a:xfrm>
            <a:off x="1822923" y="7691763"/>
            <a:ext cx="14642155" cy="2246609"/>
            <a:chOff x="0" y="-24468"/>
            <a:chExt cx="19522873" cy="2995479"/>
          </a:xfrm>
        </p:grpSpPr>
        <p:grpSp>
          <p:nvGrpSpPr>
            <p:cNvPr id="1064" name="Google Shape;1064;p34"/>
            <p:cNvGrpSpPr/>
            <p:nvPr/>
          </p:nvGrpSpPr>
          <p:grpSpPr>
            <a:xfrm>
              <a:off x="0" y="0"/>
              <a:ext cx="1485545" cy="1044036"/>
              <a:chOff x="0" y="0"/>
              <a:chExt cx="1156522" cy="812800"/>
            </a:xfrm>
          </p:grpSpPr>
          <p:sp>
            <p:nvSpPr>
              <p:cNvPr id="1065" name="Google Shape;1065;p34"/>
              <p:cNvSpPr/>
              <p:nvPr/>
            </p:nvSpPr>
            <p:spPr>
              <a:xfrm>
                <a:off x="0" y="0"/>
                <a:ext cx="1156522" cy="812800"/>
              </a:xfrm>
              <a:custGeom>
                <a:rect b="b" l="l" r="r" t="t"/>
                <a:pathLst>
                  <a:path extrusionOk="0" h="812800" w="1156522">
                    <a:moveTo>
                      <a:pt x="1156522" y="406400"/>
                    </a:moveTo>
                    <a:lnTo>
                      <a:pt x="750122" y="0"/>
                    </a:lnTo>
                    <a:lnTo>
                      <a:pt x="750122" y="203200"/>
                    </a:lnTo>
                    <a:lnTo>
                      <a:pt x="0" y="203200"/>
                    </a:lnTo>
                    <a:lnTo>
                      <a:pt x="0" y="609600"/>
                    </a:lnTo>
                    <a:lnTo>
                      <a:pt x="750122" y="609600"/>
                    </a:lnTo>
                    <a:lnTo>
                      <a:pt x="750122" y="812800"/>
                    </a:lnTo>
                    <a:lnTo>
                      <a:pt x="1156522" y="406400"/>
                    </a:lnTo>
                    <a:close/>
                  </a:path>
                </a:pathLst>
              </a:custGeom>
              <a:solidFill>
                <a:srgbClr val="FFC700"/>
              </a:solidFill>
              <a:ln>
                <a:noFill/>
              </a:ln>
            </p:spPr>
          </p:sp>
          <p:sp>
            <p:nvSpPr>
              <p:cNvPr id="1066" name="Google Shape;1066;p34"/>
              <p:cNvSpPr txBox="1"/>
              <p:nvPr/>
            </p:nvSpPr>
            <p:spPr>
              <a:xfrm>
                <a:off x="0" y="155575"/>
                <a:ext cx="1054922"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67" name="Google Shape;1067;p34"/>
            <p:cNvSpPr txBox="1"/>
            <p:nvPr/>
          </p:nvSpPr>
          <p:spPr>
            <a:xfrm>
              <a:off x="1712875" y="-24468"/>
              <a:ext cx="17809998" cy="2995479"/>
            </a:xfrm>
            <a:prstGeom prst="rect">
              <a:avLst/>
            </a:prstGeom>
            <a:noFill/>
            <a:ln>
              <a:noFill/>
            </a:ln>
          </p:spPr>
          <p:txBody>
            <a:bodyPr anchorCtr="0" anchor="t" bIns="0" lIns="0" spcFirstLastPara="1" rIns="0" wrap="square" tIns="0">
              <a:spAutoFit/>
            </a:bodyPr>
            <a:lstStyle/>
            <a:p>
              <a:pPr indent="0" lvl="0" marL="0" marR="0" rtl="0" algn="just">
                <a:lnSpc>
                  <a:spcPct val="176029"/>
                </a:lnSpc>
                <a:spcBef>
                  <a:spcPts val="0"/>
                </a:spcBef>
                <a:spcAft>
                  <a:spcPts val="0"/>
                </a:spcAft>
                <a:buNone/>
              </a:pPr>
              <a:r>
                <a:rPr b="1" i="1" lang="en-US" sz="2599" u="none" cap="none" strike="noStrike">
                  <a:solidFill>
                    <a:srgbClr val="004AAD"/>
                  </a:solidFill>
                  <a:latin typeface="Open Sans"/>
                  <a:ea typeface="Open Sans"/>
                  <a:cs typeface="Open Sans"/>
                  <a:sym typeface="Open Sans"/>
                </a:rPr>
                <a:t>Với vốn đầu tư ban đầu là 50 triệu đồng và chiến lược giá hợp lý, nhóm sẽ nhanh chóng thu hồi vốn và duy trì được dòng thu nhập đều đặn từ các trung tâm sử dụng hệ thống</a:t>
              </a:r>
              <a:endParaRPr/>
            </a:p>
            <a:p>
              <a:pPr indent="0" lvl="0" marL="0" marR="0" rtl="0" algn="just">
                <a:lnSpc>
                  <a:spcPct val="176029"/>
                </a:lnSpc>
                <a:spcBef>
                  <a:spcPts val="0"/>
                </a:spcBef>
                <a:spcAft>
                  <a:spcPts val="0"/>
                </a:spcAft>
                <a:buNone/>
              </a:pPr>
              <a:r>
                <a:t/>
              </a:r>
              <a:endParaRPr b="1" i="1" sz="2599" u="none" cap="none" strike="noStrike">
                <a:solidFill>
                  <a:srgbClr val="004AAD"/>
                </a:solidFill>
                <a:latin typeface="Open Sans"/>
                <a:ea typeface="Open Sans"/>
                <a:cs typeface="Open Sans"/>
                <a:sym typeface="Open Sans"/>
              </a:endParaRPr>
            </a:p>
          </p:txBody>
        </p:sp>
      </p:grpSp>
      <p:sp>
        <p:nvSpPr>
          <p:cNvPr id="1068" name="Google Shape;1068;p34"/>
          <p:cNvSpPr txBox="1"/>
          <p:nvPr/>
        </p:nvSpPr>
        <p:spPr>
          <a:xfrm>
            <a:off x="940714" y="2597471"/>
            <a:ext cx="8006608" cy="941070"/>
          </a:xfrm>
          <a:prstGeom prst="rect">
            <a:avLst/>
          </a:prstGeom>
          <a:noFill/>
          <a:ln>
            <a:noFill/>
          </a:ln>
        </p:spPr>
        <p:txBody>
          <a:bodyPr anchorCtr="0" anchor="t" bIns="0" lIns="0" spcFirstLastPara="1" rIns="0" wrap="square" tIns="0">
            <a:spAutoFit/>
          </a:bodyPr>
          <a:lstStyle/>
          <a:p>
            <a:pPr indent="-291464" lvl="1" marL="582928" marR="0" rtl="0" algn="l">
              <a:lnSpc>
                <a:spcPct val="140014"/>
              </a:lnSpc>
              <a:spcBef>
                <a:spcPts val="0"/>
              </a:spcBef>
              <a:spcAft>
                <a:spcPts val="0"/>
              </a:spcAft>
              <a:buClr>
                <a:srgbClr val="000000"/>
              </a:buClr>
              <a:buSzPts val="2699"/>
              <a:buFont typeface="Arial"/>
              <a:buChar char="•"/>
            </a:pPr>
            <a:r>
              <a:rPr b="0" i="0" lang="en-US" sz="2699" u="none" cap="none" strike="noStrike">
                <a:solidFill>
                  <a:srgbClr val="000000"/>
                </a:solidFill>
                <a:latin typeface="Open Sans"/>
                <a:ea typeface="Open Sans"/>
                <a:cs typeface="Open Sans"/>
                <a:sym typeface="Open Sans"/>
              </a:rPr>
              <a:t>Thu hồi vốn sau khoảng 7 tháng</a:t>
            </a:r>
            <a:endParaRPr/>
          </a:p>
          <a:p>
            <a:pPr indent="-291464" lvl="1" marL="582928" marR="0" rtl="0" algn="l">
              <a:lnSpc>
                <a:spcPct val="140014"/>
              </a:lnSpc>
              <a:spcBef>
                <a:spcPts val="0"/>
              </a:spcBef>
              <a:spcAft>
                <a:spcPts val="0"/>
              </a:spcAft>
              <a:buClr>
                <a:srgbClr val="000000"/>
              </a:buClr>
              <a:buSzPts val="2699"/>
              <a:buFont typeface="Arial"/>
              <a:buChar char="•"/>
            </a:pPr>
            <a:r>
              <a:rPr b="0" i="0" lang="en-US" sz="2699" u="none" cap="none" strike="noStrike">
                <a:solidFill>
                  <a:srgbClr val="000000"/>
                </a:solidFill>
                <a:latin typeface="Open Sans"/>
                <a:ea typeface="Open Sans"/>
                <a:cs typeface="Open Sans"/>
                <a:sym typeface="Open Sans"/>
              </a:rPr>
              <a:t>Lãi ròng khoảng 40 triệu sau 1 năm</a:t>
            </a:r>
            <a:endParaRPr/>
          </a:p>
        </p:txBody>
      </p:sp>
      <p:sp>
        <p:nvSpPr>
          <p:cNvPr id="1069" name="Google Shape;1069;p34"/>
          <p:cNvSpPr txBox="1"/>
          <p:nvPr/>
        </p:nvSpPr>
        <p:spPr>
          <a:xfrm>
            <a:off x="839945" y="469985"/>
            <a:ext cx="8392960" cy="98488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7200" u="none" cap="none" strike="noStrike">
                <a:solidFill>
                  <a:srgbClr val="004AAD"/>
                </a:solidFill>
                <a:latin typeface="Calistoga"/>
                <a:ea typeface="Calistoga"/>
                <a:cs typeface="Calistoga"/>
                <a:sym typeface="Calistoga"/>
              </a:rPr>
              <a:t>KẾT LUẬN</a:t>
            </a:r>
            <a:endParaRPr/>
          </a:p>
        </p:txBody>
      </p:sp>
      <p:sp>
        <p:nvSpPr>
          <p:cNvPr id="1070" name="Google Shape;1070;p34"/>
          <p:cNvSpPr txBox="1"/>
          <p:nvPr/>
        </p:nvSpPr>
        <p:spPr>
          <a:xfrm>
            <a:off x="940714" y="1629731"/>
            <a:ext cx="10505807"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00000"/>
                </a:solidFill>
                <a:latin typeface="Open Sans"/>
                <a:ea typeface="Open Sans"/>
                <a:cs typeface="Open Sans"/>
                <a:sym typeface="Open Sans"/>
              </a:rPr>
              <a:t>NẾU MỖI THÁNG DUY TRÌ BÁN ĐƯỢC 7 GÓI DỊCH VỤ NHƯ TRÊN, THÌ:</a:t>
            </a:r>
            <a:endParaRPr/>
          </a:p>
        </p:txBody>
      </p:sp>
      <p:sp>
        <p:nvSpPr>
          <p:cNvPr id="1071" name="Google Shape;1071;p34"/>
          <p:cNvSpPr txBox="1"/>
          <p:nvPr/>
        </p:nvSpPr>
        <p:spPr>
          <a:xfrm>
            <a:off x="1028700" y="3786191"/>
            <a:ext cx="8292191"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00000"/>
                </a:solidFill>
                <a:latin typeface="Open Sans"/>
                <a:ea typeface="Open Sans"/>
                <a:cs typeface="Open Sans"/>
                <a:sym typeface="Open Sans"/>
              </a:rPr>
              <a:t>DUY TRÌ DỰ ÁN LÂU DÀI:</a:t>
            </a:r>
            <a:endParaRPr/>
          </a:p>
        </p:txBody>
      </p:sp>
      <p:sp>
        <p:nvSpPr>
          <p:cNvPr id="1072" name="Google Shape;1072;p34"/>
          <p:cNvSpPr txBox="1"/>
          <p:nvPr/>
        </p:nvSpPr>
        <p:spPr>
          <a:xfrm>
            <a:off x="1028700" y="4334831"/>
            <a:ext cx="10066324" cy="2846070"/>
          </a:xfrm>
          <a:prstGeom prst="rect">
            <a:avLst/>
          </a:prstGeom>
          <a:noFill/>
          <a:ln>
            <a:noFill/>
          </a:ln>
        </p:spPr>
        <p:txBody>
          <a:bodyPr anchorCtr="0" anchor="t" bIns="0" lIns="0" spcFirstLastPara="1" rIns="0" wrap="square" tIns="0">
            <a:spAutoFit/>
          </a:bodyPr>
          <a:lstStyle/>
          <a:p>
            <a:pPr indent="-291464" lvl="1" marL="582928" marR="0" rtl="0" algn="l">
              <a:lnSpc>
                <a:spcPct val="140014"/>
              </a:lnSpc>
              <a:spcBef>
                <a:spcPts val="0"/>
              </a:spcBef>
              <a:spcAft>
                <a:spcPts val="0"/>
              </a:spcAft>
              <a:buClr>
                <a:srgbClr val="000000"/>
              </a:buClr>
              <a:buSzPts val="2699"/>
              <a:buFont typeface="Arial"/>
              <a:buChar char="•"/>
            </a:pPr>
            <a:r>
              <a:rPr b="0" i="0" lang="en-US" sz="2699" u="none" cap="none" strike="noStrike">
                <a:solidFill>
                  <a:srgbClr val="000000"/>
                </a:solidFill>
                <a:latin typeface="Open Sans"/>
                <a:ea typeface="Open Sans"/>
                <a:cs typeface="Open Sans"/>
                <a:sym typeface="Open Sans"/>
              </a:rPr>
              <a:t>Sau khi thu hồi vốn trong khoảng 4-5 tháng, lợi nhuận sẽ tiếp tục được duy trì hoặc có thể tăng lên khi mở rộng thị trường, tăng số lượng trung tâm tham gia. Các trung tâm sẽ tiếp tục trả phí hàng tháng dựa trên gói dịch vụ đã chọn. </a:t>
            </a:r>
            <a:endParaRPr/>
          </a:p>
          <a:p>
            <a:pPr indent="-291464" lvl="1" marL="582928" marR="0" rtl="0" algn="l">
              <a:lnSpc>
                <a:spcPct val="140014"/>
              </a:lnSpc>
              <a:spcBef>
                <a:spcPts val="0"/>
              </a:spcBef>
              <a:spcAft>
                <a:spcPts val="0"/>
              </a:spcAft>
              <a:buClr>
                <a:srgbClr val="000000"/>
              </a:buClr>
              <a:buSzPts val="2699"/>
              <a:buFont typeface="Arial"/>
              <a:buChar char="•"/>
            </a:pPr>
            <a:r>
              <a:rPr b="0" i="0" lang="en-US" sz="2699" u="none" cap="none" strike="noStrike">
                <a:solidFill>
                  <a:srgbClr val="000000"/>
                </a:solidFill>
                <a:latin typeface="Open Sans"/>
                <a:ea typeface="Open Sans"/>
                <a:cs typeface="Open Sans"/>
                <a:sym typeface="Open Sans"/>
              </a:rPr>
              <a:t>Cung cấp thêm các gói nâng cấp như bảo trì, hỗ trợ kỹ thuật hay tư vấn giúp tăng và ổn định lợi nhuận lâu dài.</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BFF"/>
        </a:solidFill>
      </p:bgPr>
    </p:bg>
    <p:spTree>
      <p:nvGrpSpPr>
        <p:cNvPr id="1076" name="Shape 1076"/>
        <p:cNvGrpSpPr/>
        <p:nvPr/>
      </p:nvGrpSpPr>
      <p:grpSpPr>
        <a:xfrm>
          <a:off x="0" y="0"/>
          <a:ext cx="0" cy="0"/>
          <a:chOff x="0" y="0"/>
          <a:chExt cx="0" cy="0"/>
        </a:xfrm>
      </p:grpSpPr>
      <p:sp>
        <p:nvSpPr>
          <p:cNvPr id="1077" name="Google Shape;1077;p35"/>
          <p:cNvSpPr/>
          <p:nvPr/>
        </p:nvSpPr>
        <p:spPr>
          <a:xfrm rot="2700000">
            <a:off x="3826817" y="519180"/>
            <a:ext cx="5636927" cy="605970"/>
          </a:xfrm>
          <a:custGeom>
            <a:rect b="b" l="l" r="r" t="t"/>
            <a:pathLst>
              <a:path extrusionOk="0" h="605970" w="5636927">
                <a:moveTo>
                  <a:pt x="0" y="0"/>
                </a:moveTo>
                <a:lnTo>
                  <a:pt x="5636927" y="0"/>
                </a:lnTo>
                <a:lnTo>
                  <a:pt x="5636927" y="605969"/>
                </a:lnTo>
                <a:lnTo>
                  <a:pt x="0" y="605969"/>
                </a:lnTo>
                <a:lnTo>
                  <a:pt x="0" y="0"/>
                </a:lnTo>
                <a:close/>
              </a:path>
            </a:pathLst>
          </a:custGeom>
          <a:blipFill rotWithShape="1">
            <a:blip r:embed="rId3">
              <a:alphaModFix/>
            </a:blip>
            <a:stretch>
              <a:fillRect b="0" l="0" r="0" t="0"/>
            </a:stretch>
          </a:blipFill>
          <a:ln>
            <a:noFill/>
          </a:ln>
        </p:spPr>
      </p:sp>
      <p:grpSp>
        <p:nvGrpSpPr>
          <p:cNvPr id="1078" name="Google Shape;1078;p35"/>
          <p:cNvGrpSpPr/>
          <p:nvPr/>
        </p:nvGrpSpPr>
        <p:grpSpPr>
          <a:xfrm rot="-8100000">
            <a:off x="5819781" y="138232"/>
            <a:ext cx="4275519" cy="1569998"/>
            <a:chOff x="0" y="-47625"/>
            <a:chExt cx="1273995" cy="467819"/>
          </a:xfrm>
        </p:grpSpPr>
        <p:sp>
          <p:nvSpPr>
            <p:cNvPr id="1079" name="Google Shape;1079;p35"/>
            <p:cNvSpPr/>
            <p:nvPr/>
          </p:nvSpPr>
          <p:spPr>
            <a:xfrm>
              <a:off x="0" y="0"/>
              <a:ext cx="1273995" cy="420194"/>
            </a:xfrm>
            <a:custGeom>
              <a:rect b="b" l="l" r="r" t="t"/>
              <a:pathLst>
                <a:path extrusionOk="0" h="420194" w="1273995">
                  <a:moveTo>
                    <a:pt x="0" y="0"/>
                  </a:moveTo>
                  <a:lnTo>
                    <a:pt x="1273995" y="0"/>
                  </a:lnTo>
                  <a:lnTo>
                    <a:pt x="1273995" y="420194"/>
                  </a:lnTo>
                  <a:lnTo>
                    <a:pt x="0" y="420194"/>
                  </a:lnTo>
                  <a:close/>
                </a:path>
              </a:pathLst>
            </a:custGeom>
            <a:solidFill>
              <a:srgbClr val="16599D"/>
            </a:solidFill>
            <a:ln>
              <a:noFill/>
            </a:ln>
          </p:spPr>
        </p:sp>
        <p:sp>
          <p:nvSpPr>
            <p:cNvPr id="1080" name="Google Shape;1080;p35"/>
            <p:cNvSpPr txBox="1"/>
            <p:nvPr/>
          </p:nvSpPr>
          <p:spPr>
            <a:xfrm>
              <a:off x="0" y="-47625"/>
              <a:ext cx="1273995" cy="4678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81" name="Google Shape;1081;p35"/>
          <p:cNvSpPr/>
          <p:nvPr/>
        </p:nvSpPr>
        <p:spPr>
          <a:xfrm rot="2700000">
            <a:off x="4743053" y="-287989"/>
            <a:ext cx="5636927" cy="605970"/>
          </a:xfrm>
          <a:custGeom>
            <a:rect b="b" l="l" r="r" t="t"/>
            <a:pathLst>
              <a:path extrusionOk="0" h="605970" w="5636927">
                <a:moveTo>
                  <a:pt x="0" y="0"/>
                </a:moveTo>
                <a:lnTo>
                  <a:pt x="5636926" y="0"/>
                </a:lnTo>
                <a:lnTo>
                  <a:pt x="5636926" y="605970"/>
                </a:lnTo>
                <a:lnTo>
                  <a:pt x="0" y="605970"/>
                </a:lnTo>
                <a:lnTo>
                  <a:pt x="0" y="0"/>
                </a:lnTo>
                <a:close/>
              </a:path>
            </a:pathLst>
          </a:custGeom>
          <a:blipFill rotWithShape="1">
            <a:blip r:embed="rId3">
              <a:alphaModFix/>
            </a:blip>
            <a:stretch>
              <a:fillRect b="0" l="0" r="0" t="0"/>
            </a:stretch>
          </a:blipFill>
          <a:ln>
            <a:noFill/>
          </a:ln>
        </p:spPr>
      </p:sp>
      <p:grpSp>
        <p:nvGrpSpPr>
          <p:cNvPr id="1082" name="Google Shape;1082;p35"/>
          <p:cNvGrpSpPr/>
          <p:nvPr/>
        </p:nvGrpSpPr>
        <p:grpSpPr>
          <a:xfrm rot="-8100000">
            <a:off x="6721749" y="-634491"/>
            <a:ext cx="4275519" cy="1529642"/>
            <a:chOff x="0" y="-47625"/>
            <a:chExt cx="1273995" cy="455794"/>
          </a:xfrm>
        </p:grpSpPr>
        <p:sp>
          <p:nvSpPr>
            <p:cNvPr id="1083" name="Google Shape;1083;p35"/>
            <p:cNvSpPr/>
            <p:nvPr/>
          </p:nvSpPr>
          <p:spPr>
            <a:xfrm>
              <a:off x="0" y="0"/>
              <a:ext cx="1273995" cy="408169"/>
            </a:xfrm>
            <a:custGeom>
              <a:rect b="b" l="l" r="r" t="t"/>
              <a:pathLst>
                <a:path extrusionOk="0" h="408169" w="1273995">
                  <a:moveTo>
                    <a:pt x="0" y="0"/>
                  </a:moveTo>
                  <a:lnTo>
                    <a:pt x="1273995" y="0"/>
                  </a:lnTo>
                  <a:lnTo>
                    <a:pt x="1273995" y="408169"/>
                  </a:lnTo>
                  <a:lnTo>
                    <a:pt x="0" y="408169"/>
                  </a:lnTo>
                  <a:close/>
                </a:path>
              </a:pathLst>
            </a:custGeom>
            <a:solidFill>
              <a:srgbClr val="2978C8"/>
            </a:solidFill>
            <a:ln>
              <a:noFill/>
            </a:ln>
          </p:spPr>
        </p:sp>
        <p:sp>
          <p:nvSpPr>
            <p:cNvPr id="1084" name="Google Shape;1084;p35"/>
            <p:cNvSpPr txBox="1"/>
            <p:nvPr/>
          </p:nvSpPr>
          <p:spPr>
            <a:xfrm>
              <a:off x="0" y="-47625"/>
              <a:ext cx="1273995" cy="45579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85" name="Google Shape;1085;p35"/>
          <p:cNvSpPr/>
          <p:nvPr/>
        </p:nvSpPr>
        <p:spPr>
          <a:xfrm rot="-2700000">
            <a:off x="9562903" y="-1975037"/>
            <a:ext cx="11641929" cy="11641929"/>
          </a:xfrm>
          <a:custGeom>
            <a:rect b="b" l="l" r="r" t="t"/>
            <a:pathLst>
              <a:path extrusionOk="0" h="11641929" w="11641929">
                <a:moveTo>
                  <a:pt x="0" y="0"/>
                </a:moveTo>
                <a:lnTo>
                  <a:pt x="11641929" y="0"/>
                </a:lnTo>
                <a:lnTo>
                  <a:pt x="11641929" y="11641930"/>
                </a:lnTo>
                <a:lnTo>
                  <a:pt x="0" y="11641930"/>
                </a:lnTo>
                <a:lnTo>
                  <a:pt x="0" y="0"/>
                </a:lnTo>
                <a:close/>
              </a:path>
            </a:pathLst>
          </a:custGeom>
          <a:blipFill rotWithShape="1">
            <a:blip r:embed="rId4">
              <a:alphaModFix amt="58000"/>
            </a:blip>
            <a:stretch>
              <a:fillRect b="0" l="0" r="0" t="0"/>
            </a:stretch>
          </a:blipFill>
          <a:ln>
            <a:noFill/>
          </a:ln>
        </p:spPr>
      </p:sp>
      <p:grpSp>
        <p:nvGrpSpPr>
          <p:cNvPr id="1086" name="Google Shape;1086;p35"/>
          <p:cNvGrpSpPr/>
          <p:nvPr/>
        </p:nvGrpSpPr>
        <p:grpSpPr>
          <a:xfrm rot="-2700000">
            <a:off x="9704569" y="-1818436"/>
            <a:ext cx="10980490" cy="11116563"/>
            <a:chOff x="0" y="-47625"/>
            <a:chExt cx="2063602" cy="2089174"/>
          </a:xfrm>
        </p:grpSpPr>
        <p:sp>
          <p:nvSpPr>
            <p:cNvPr id="1087" name="Google Shape;1087;p35"/>
            <p:cNvSpPr/>
            <p:nvPr/>
          </p:nvSpPr>
          <p:spPr>
            <a:xfrm>
              <a:off x="0" y="0"/>
              <a:ext cx="2063602" cy="2041549"/>
            </a:xfrm>
            <a:custGeom>
              <a:rect b="b" l="l" r="r" t="t"/>
              <a:pathLst>
                <a:path extrusionOk="0" h="2041549" w="2063602">
                  <a:moveTo>
                    <a:pt x="70506" y="0"/>
                  </a:moveTo>
                  <a:lnTo>
                    <a:pt x="1993096" y="0"/>
                  </a:lnTo>
                  <a:cubicBezTo>
                    <a:pt x="2011795" y="0"/>
                    <a:pt x="2029728" y="7428"/>
                    <a:pt x="2042951" y="20651"/>
                  </a:cubicBezTo>
                  <a:cubicBezTo>
                    <a:pt x="2056174" y="33873"/>
                    <a:pt x="2063602" y="51807"/>
                    <a:pt x="2063602" y="70506"/>
                  </a:cubicBezTo>
                  <a:lnTo>
                    <a:pt x="2063602" y="1971043"/>
                  </a:lnTo>
                  <a:cubicBezTo>
                    <a:pt x="2063602" y="2009983"/>
                    <a:pt x="2032035" y="2041549"/>
                    <a:pt x="1993096" y="2041549"/>
                  </a:cubicBezTo>
                  <a:lnTo>
                    <a:pt x="70506" y="2041549"/>
                  </a:lnTo>
                  <a:cubicBezTo>
                    <a:pt x="31567" y="2041549"/>
                    <a:pt x="0" y="2009983"/>
                    <a:pt x="0" y="1971043"/>
                  </a:cubicBezTo>
                  <a:lnTo>
                    <a:pt x="0" y="70506"/>
                  </a:lnTo>
                  <a:cubicBezTo>
                    <a:pt x="0" y="31567"/>
                    <a:pt x="31567" y="0"/>
                    <a:pt x="70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5"/>
            <p:cNvSpPr txBox="1"/>
            <p:nvPr/>
          </p:nvSpPr>
          <p:spPr>
            <a:xfrm>
              <a:off x="0" y="-47625"/>
              <a:ext cx="2063602" cy="208917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89" name="Google Shape;1089;p35"/>
          <p:cNvSpPr/>
          <p:nvPr/>
        </p:nvSpPr>
        <p:spPr>
          <a:xfrm rot="8100000">
            <a:off x="7965362" y="10637768"/>
            <a:ext cx="5636927" cy="605970"/>
          </a:xfrm>
          <a:custGeom>
            <a:rect b="b" l="l" r="r" t="t"/>
            <a:pathLst>
              <a:path extrusionOk="0" h="605970" w="5636927">
                <a:moveTo>
                  <a:pt x="0" y="0"/>
                </a:moveTo>
                <a:lnTo>
                  <a:pt x="5636927" y="0"/>
                </a:lnTo>
                <a:lnTo>
                  <a:pt x="5636927" y="605969"/>
                </a:lnTo>
                <a:lnTo>
                  <a:pt x="0" y="605969"/>
                </a:lnTo>
                <a:lnTo>
                  <a:pt x="0" y="0"/>
                </a:lnTo>
                <a:close/>
              </a:path>
            </a:pathLst>
          </a:custGeom>
          <a:blipFill rotWithShape="1">
            <a:blip r:embed="rId3">
              <a:alphaModFix/>
            </a:blip>
            <a:stretch>
              <a:fillRect b="0" l="0" r="0" t="0"/>
            </a:stretch>
          </a:blipFill>
          <a:ln>
            <a:noFill/>
          </a:ln>
        </p:spPr>
      </p:sp>
      <p:grpSp>
        <p:nvGrpSpPr>
          <p:cNvPr id="1090" name="Google Shape;1090;p35"/>
          <p:cNvGrpSpPr/>
          <p:nvPr/>
        </p:nvGrpSpPr>
        <p:grpSpPr>
          <a:xfrm rot="-2700000">
            <a:off x="10663120" y="6479474"/>
            <a:ext cx="10211745" cy="2600753"/>
            <a:chOff x="0" y="-47625"/>
            <a:chExt cx="3042837" cy="774958"/>
          </a:xfrm>
        </p:grpSpPr>
        <p:sp>
          <p:nvSpPr>
            <p:cNvPr id="1091" name="Google Shape;1091;p35"/>
            <p:cNvSpPr/>
            <p:nvPr/>
          </p:nvSpPr>
          <p:spPr>
            <a:xfrm>
              <a:off x="0" y="0"/>
              <a:ext cx="3042837" cy="727333"/>
            </a:xfrm>
            <a:custGeom>
              <a:rect b="b" l="l" r="r" t="t"/>
              <a:pathLst>
                <a:path extrusionOk="0" h="727333" w="3042837">
                  <a:moveTo>
                    <a:pt x="0" y="0"/>
                  </a:moveTo>
                  <a:lnTo>
                    <a:pt x="3042837" y="0"/>
                  </a:lnTo>
                  <a:lnTo>
                    <a:pt x="3042837" y="727333"/>
                  </a:lnTo>
                  <a:lnTo>
                    <a:pt x="0" y="727333"/>
                  </a:lnTo>
                  <a:close/>
                </a:path>
              </a:pathLst>
            </a:custGeom>
            <a:solidFill>
              <a:srgbClr val="16599D"/>
            </a:solidFill>
            <a:ln>
              <a:noFill/>
            </a:ln>
          </p:spPr>
        </p:sp>
        <p:sp>
          <p:nvSpPr>
            <p:cNvPr id="1092" name="Google Shape;1092;p35"/>
            <p:cNvSpPr txBox="1"/>
            <p:nvPr/>
          </p:nvSpPr>
          <p:spPr>
            <a:xfrm>
              <a:off x="0" y="-47625"/>
              <a:ext cx="3042837" cy="774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93" name="Google Shape;1093;p35"/>
          <p:cNvSpPr/>
          <p:nvPr/>
        </p:nvSpPr>
        <p:spPr>
          <a:xfrm rot="8100000">
            <a:off x="13721104" y="8138017"/>
            <a:ext cx="5636927" cy="605970"/>
          </a:xfrm>
          <a:custGeom>
            <a:rect b="b" l="l" r="r" t="t"/>
            <a:pathLst>
              <a:path extrusionOk="0" h="605970" w="5636927">
                <a:moveTo>
                  <a:pt x="0" y="0"/>
                </a:moveTo>
                <a:lnTo>
                  <a:pt x="5636926" y="0"/>
                </a:lnTo>
                <a:lnTo>
                  <a:pt x="5636926" y="605970"/>
                </a:lnTo>
                <a:lnTo>
                  <a:pt x="0" y="605970"/>
                </a:lnTo>
                <a:lnTo>
                  <a:pt x="0" y="0"/>
                </a:lnTo>
                <a:close/>
              </a:path>
            </a:pathLst>
          </a:custGeom>
          <a:blipFill rotWithShape="1">
            <a:blip r:embed="rId3">
              <a:alphaModFix/>
            </a:blip>
            <a:stretch>
              <a:fillRect b="0" l="0" r="0" t="0"/>
            </a:stretch>
          </a:blipFill>
          <a:ln>
            <a:noFill/>
          </a:ln>
        </p:spPr>
      </p:sp>
      <p:grpSp>
        <p:nvGrpSpPr>
          <p:cNvPr id="1094" name="Google Shape;1094;p35"/>
          <p:cNvGrpSpPr/>
          <p:nvPr/>
        </p:nvGrpSpPr>
        <p:grpSpPr>
          <a:xfrm rot="-2700000">
            <a:off x="14717096" y="8001581"/>
            <a:ext cx="5641848" cy="2710407"/>
            <a:chOff x="0" y="-47625"/>
            <a:chExt cx="1681125" cy="807631"/>
          </a:xfrm>
        </p:grpSpPr>
        <p:sp>
          <p:nvSpPr>
            <p:cNvPr id="1095" name="Google Shape;1095;p35"/>
            <p:cNvSpPr/>
            <p:nvPr/>
          </p:nvSpPr>
          <p:spPr>
            <a:xfrm>
              <a:off x="0" y="0"/>
              <a:ext cx="1681125" cy="760006"/>
            </a:xfrm>
            <a:custGeom>
              <a:rect b="b" l="l" r="r" t="t"/>
              <a:pathLst>
                <a:path extrusionOk="0" h="760006" w="1681125">
                  <a:moveTo>
                    <a:pt x="0" y="0"/>
                  </a:moveTo>
                  <a:lnTo>
                    <a:pt x="1681125" y="0"/>
                  </a:lnTo>
                  <a:lnTo>
                    <a:pt x="1681125" y="760006"/>
                  </a:lnTo>
                  <a:lnTo>
                    <a:pt x="0" y="760006"/>
                  </a:lnTo>
                  <a:close/>
                </a:path>
              </a:pathLst>
            </a:custGeom>
            <a:solidFill>
              <a:srgbClr val="2978C8"/>
            </a:solidFill>
            <a:ln>
              <a:noFill/>
            </a:ln>
          </p:spPr>
        </p:sp>
        <p:sp>
          <p:nvSpPr>
            <p:cNvPr id="1096" name="Google Shape;1096;p35"/>
            <p:cNvSpPr txBox="1"/>
            <p:nvPr/>
          </p:nvSpPr>
          <p:spPr>
            <a:xfrm>
              <a:off x="0" y="-47625"/>
              <a:ext cx="1681125" cy="8076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7" name="Google Shape;1097;p35"/>
          <p:cNvGrpSpPr/>
          <p:nvPr/>
        </p:nvGrpSpPr>
        <p:grpSpPr>
          <a:xfrm>
            <a:off x="-6176733" y="-1715254"/>
            <a:ext cx="16464174" cy="16464174"/>
            <a:chOff x="0" y="0"/>
            <a:chExt cx="21952232" cy="21952232"/>
          </a:xfrm>
        </p:grpSpPr>
        <p:sp>
          <p:nvSpPr>
            <p:cNvPr id="1098" name="Google Shape;1098;p35"/>
            <p:cNvSpPr/>
            <p:nvPr/>
          </p:nvSpPr>
          <p:spPr>
            <a:xfrm rot="-2700000">
              <a:off x="3214830" y="3214830"/>
              <a:ext cx="15522572" cy="15522572"/>
            </a:xfrm>
            <a:custGeom>
              <a:rect b="b" l="l" r="r" t="t"/>
              <a:pathLst>
                <a:path extrusionOk="0" h="15522572" w="15522572">
                  <a:moveTo>
                    <a:pt x="0" y="0"/>
                  </a:moveTo>
                  <a:lnTo>
                    <a:pt x="15522572" y="0"/>
                  </a:lnTo>
                  <a:lnTo>
                    <a:pt x="15522572" y="15522572"/>
                  </a:lnTo>
                  <a:lnTo>
                    <a:pt x="0" y="15522572"/>
                  </a:lnTo>
                  <a:lnTo>
                    <a:pt x="0" y="0"/>
                  </a:lnTo>
                  <a:close/>
                </a:path>
              </a:pathLst>
            </a:custGeom>
            <a:blipFill rotWithShape="1">
              <a:blip r:embed="rId4">
                <a:alphaModFix amt="6999"/>
              </a:blip>
              <a:stretch>
                <a:fillRect b="0" l="0" r="0" t="0"/>
              </a:stretch>
            </a:blipFill>
            <a:ln>
              <a:noFill/>
            </a:ln>
          </p:spPr>
        </p:sp>
        <p:grpSp>
          <p:nvGrpSpPr>
            <p:cNvPr id="1099" name="Google Shape;1099;p35"/>
            <p:cNvGrpSpPr/>
            <p:nvPr/>
          </p:nvGrpSpPr>
          <p:grpSpPr>
            <a:xfrm rot="10800000">
              <a:off x="13530998" y="9568551"/>
              <a:ext cx="1245667" cy="354668"/>
              <a:chOff x="0" y="-47625"/>
              <a:chExt cx="278383" cy="79262"/>
            </a:xfrm>
          </p:grpSpPr>
          <p:sp>
            <p:nvSpPr>
              <p:cNvPr id="1100" name="Google Shape;1100;p35"/>
              <p:cNvSpPr/>
              <p:nvPr/>
            </p:nvSpPr>
            <p:spPr>
              <a:xfrm>
                <a:off x="0" y="0"/>
                <a:ext cx="278383" cy="31637"/>
              </a:xfrm>
              <a:custGeom>
                <a:rect b="b" l="l" r="r" t="t"/>
                <a:pathLst>
                  <a:path extrusionOk="0" h="31637" w="278383">
                    <a:moveTo>
                      <a:pt x="15818" y="0"/>
                    </a:moveTo>
                    <a:lnTo>
                      <a:pt x="262564" y="0"/>
                    </a:lnTo>
                    <a:cubicBezTo>
                      <a:pt x="266759" y="0"/>
                      <a:pt x="270783" y="1667"/>
                      <a:pt x="273749" y="4633"/>
                    </a:cubicBezTo>
                    <a:cubicBezTo>
                      <a:pt x="276716" y="7600"/>
                      <a:pt x="278383" y="11623"/>
                      <a:pt x="278383" y="15818"/>
                    </a:cubicBezTo>
                    <a:lnTo>
                      <a:pt x="278383" y="15818"/>
                    </a:lnTo>
                    <a:cubicBezTo>
                      <a:pt x="278383" y="24555"/>
                      <a:pt x="271300" y="31637"/>
                      <a:pt x="262564"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7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5"/>
              <p:cNvSpPr txBox="1"/>
              <p:nvPr/>
            </p:nvSpPr>
            <p:spPr>
              <a:xfrm>
                <a:off x="0" y="-47625"/>
                <a:ext cx="278383" cy="7926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2" name="Google Shape;1102;p35"/>
            <p:cNvGrpSpPr/>
            <p:nvPr/>
          </p:nvGrpSpPr>
          <p:grpSpPr>
            <a:xfrm rot="10800000">
              <a:off x="14903665" y="9568551"/>
              <a:ext cx="417186" cy="354668"/>
              <a:chOff x="0" y="-47625"/>
              <a:chExt cx="93233" cy="79262"/>
            </a:xfrm>
          </p:grpSpPr>
          <p:sp>
            <p:nvSpPr>
              <p:cNvPr id="1103" name="Google Shape;1103;p35"/>
              <p:cNvSpPr/>
              <p:nvPr/>
            </p:nvSpPr>
            <p:spPr>
              <a:xfrm>
                <a:off x="0" y="0"/>
                <a:ext cx="93233" cy="31637"/>
              </a:xfrm>
              <a:custGeom>
                <a:rect b="b" l="l" r="r" t="t"/>
                <a:pathLst>
                  <a:path extrusionOk="0" h="31637" w="93233">
                    <a:moveTo>
                      <a:pt x="15818" y="0"/>
                    </a:moveTo>
                    <a:lnTo>
                      <a:pt x="77415" y="0"/>
                    </a:lnTo>
                    <a:cubicBezTo>
                      <a:pt x="86151" y="0"/>
                      <a:pt x="93233" y="7082"/>
                      <a:pt x="93233" y="15818"/>
                    </a:cubicBezTo>
                    <a:lnTo>
                      <a:pt x="93233" y="15818"/>
                    </a:lnTo>
                    <a:cubicBezTo>
                      <a:pt x="93233" y="20014"/>
                      <a:pt x="91566" y="24037"/>
                      <a:pt x="88600" y="27004"/>
                    </a:cubicBezTo>
                    <a:cubicBezTo>
                      <a:pt x="85633" y="29970"/>
                      <a:pt x="81610" y="31637"/>
                      <a:pt x="77415"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2A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5"/>
              <p:cNvSpPr txBox="1"/>
              <p:nvPr/>
            </p:nvSpPr>
            <p:spPr>
              <a:xfrm>
                <a:off x="0" y="-47625"/>
                <a:ext cx="93233" cy="7926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105" name="Google Shape;1105;p35"/>
          <p:cNvSpPr txBox="1"/>
          <p:nvPr/>
        </p:nvSpPr>
        <p:spPr>
          <a:xfrm>
            <a:off x="1118487" y="5770498"/>
            <a:ext cx="8471664" cy="1578396"/>
          </a:xfrm>
          <a:prstGeom prst="rect">
            <a:avLst/>
          </a:prstGeom>
          <a:noFill/>
          <a:ln>
            <a:noFill/>
          </a:ln>
        </p:spPr>
        <p:txBody>
          <a:bodyPr anchorCtr="0" anchor="t" bIns="0" lIns="0" spcFirstLastPara="1" rIns="0" wrap="square" tIns="0">
            <a:spAutoFit/>
          </a:bodyPr>
          <a:lstStyle/>
          <a:p>
            <a:pPr indent="0" lvl="0" marL="0" marR="0" rtl="0" algn="l">
              <a:lnSpc>
                <a:spcPct val="109996"/>
              </a:lnSpc>
              <a:spcBef>
                <a:spcPts val="0"/>
              </a:spcBef>
              <a:spcAft>
                <a:spcPts val="0"/>
              </a:spcAft>
              <a:buNone/>
            </a:pPr>
            <a:r>
              <a:rPr b="1" i="0" lang="en-US" sz="10884" u="none" cap="none" strike="noStrike">
                <a:solidFill>
                  <a:srgbClr val="16599D"/>
                </a:solidFill>
                <a:latin typeface="Arial"/>
                <a:ea typeface="Arial"/>
                <a:cs typeface="Arial"/>
                <a:sym typeface="Arial"/>
              </a:rPr>
              <a:t>THANK YOU</a:t>
            </a:r>
            <a:endParaRPr/>
          </a:p>
        </p:txBody>
      </p:sp>
      <p:grpSp>
        <p:nvGrpSpPr>
          <p:cNvPr id="1106" name="Google Shape;1106;p35"/>
          <p:cNvGrpSpPr/>
          <p:nvPr/>
        </p:nvGrpSpPr>
        <p:grpSpPr>
          <a:xfrm>
            <a:off x="417036" y="333489"/>
            <a:ext cx="4778330" cy="1223328"/>
            <a:chOff x="0" y="0"/>
            <a:chExt cx="6371107" cy="1631103"/>
          </a:xfrm>
        </p:grpSpPr>
        <p:sp>
          <p:nvSpPr>
            <p:cNvPr id="1107" name="Google Shape;1107;p35"/>
            <p:cNvSpPr/>
            <p:nvPr/>
          </p:nvSpPr>
          <p:spPr>
            <a:xfrm>
              <a:off x="0" y="0"/>
              <a:ext cx="1631103" cy="1631103"/>
            </a:xfrm>
            <a:custGeom>
              <a:rect b="b" l="l" r="r" t="t"/>
              <a:pathLst>
                <a:path extrusionOk="0" h="1631103" w="1631103">
                  <a:moveTo>
                    <a:pt x="0" y="0"/>
                  </a:moveTo>
                  <a:lnTo>
                    <a:pt x="1631103" y="0"/>
                  </a:lnTo>
                  <a:lnTo>
                    <a:pt x="1631103" y="1631103"/>
                  </a:lnTo>
                  <a:lnTo>
                    <a:pt x="0" y="1631103"/>
                  </a:lnTo>
                  <a:lnTo>
                    <a:pt x="0" y="0"/>
                  </a:lnTo>
                  <a:close/>
                </a:path>
              </a:pathLst>
            </a:custGeom>
            <a:blipFill rotWithShape="1">
              <a:blip r:embed="rId5">
                <a:alphaModFix/>
              </a:blip>
              <a:stretch>
                <a:fillRect b="0" l="0" r="0" t="0"/>
              </a:stretch>
            </a:blipFill>
            <a:ln>
              <a:noFill/>
            </a:ln>
          </p:spPr>
        </p:sp>
        <p:sp>
          <p:nvSpPr>
            <p:cNvPr id="1108" name="Google Shape;1108;p35"/>
            <p:cNvSpPr txBox="1"/>
            <p:nvPr/>
          </p:nvSpPr>
          <p:spPr>
            <a:xfrm>
              <a:off x="2115912" y="323909"/>
              <a:ext cx="4255195" cy="666539"/>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099" u="none" cap="none" strike="noStrike">
                  <a:solidFill>
                    <a:srgbClr val="02357A"/>
                  </a:solidFill>
                  <a:latin typeface="Open Sans"/>
                  <a:ea typeface="Open Sans"/>
                  <a:cs typeface="Open Sans"/>
                  <a:sym typeface="Open Sans"/>
                </a:rPr>
                <a:t>Nhóm 5</a:t>
              </a:r>
              <a:endParaRPr/>
            </a:p>
          </p:txBody>
        </p:sp>
      </p:grpSp>
      <p:grpSp>
        <p:nvGrpSpPr>
          <p:cNvPr id="1109" name="Google Shape;1109;p35"/>
          <p:cNvGrpSpPr/>
          <p:nvPr/>
        </p:nvGrpSpPr>
        <p:grpSpPr>
          <a:xfrm rot="-2700000">
            <a:off x="9052580" y="-1016195"/>
            <a:ext cx="10364794" cy="6786556"/>
            <a:chOff x="0" y="-47625"/>
            <a:chExt cx="3088441" cy="2022219"/>
          </a:xfrm>
        </p:grpSpPr>
        <p:sp>
          <p:nvSpPr>
            <p:cNvPr id="1110" name="Google Shape;1110;p35"/>
            <p:cNvSpPr/>
            <p:nvPr/>
          </p:nvSpPr>
          <p:spPr>
            <a:xfrm>
              <a:off x="0" y="0"/>
              <a:ext cx="3088441" cy="1974594"/>
            </a:xfrm>
            <a:custGeom>
              <a:rect b="b" l="l" r="r" t="t"/>
              <a:pathLst>
                <a:path extrusionOk="0" h="1974594" w="3088441">
                  <a:moveTo>
                    <a:pt x="74694" y="0"/>
                  </a:moveTo>
                  <a:lnTo>
                    <a:pt x="3013747" y="0"/>
                  </a:lnTo>
                  <a:cubicBezTo>
                    <a:pt x="3033557" y="0"/>
                    <a:pt x="3052556" y="7870"/>
                    <a:pt x="3066564" y="21877"/>
                  </a:cubicBezTo>
                  <a:cubicBezTo>
                    <a:pt x="3080572" y="35885"/>
                    <a:pt x="3088441" y="54884"/>
                    <a:pt x="3088441" y="74694"/>
                  </a:cubicBezTo>
                  <a:lnTo>
                    <a:pt x="3088441" y="1899899"/>
                  </a:lnTo>
                  <a:cubicBezTo>
                    <a:pt x="3088441" y="1941152"/>
                    <a:pt x="3055000" y="1974594"/>
                    <a:pt x="3013747" y="1974594"/>
                  </a:cubicBezTo>
                  <a:lnTo>
                    <a:pt x="74694" y="1974594"/>
                  </a:lnTo>
                  <a:cubicBezTo>
                    <a:pt x="54884" y="1974594"/>
                    <a:pt x="35885" y="1966724"/>
                    <a:pt x="21877" y="1952716"/>
                  </a:cubicBezTo>
                  <a:cubicBezTo>
                    <a:pt x="7870" y="1938708"/>
                    <a:pt x="0" y="1919710"/>
                    <a:pt x="0" y="1899899"/>
                  </a:cubicBezTo>
                  <a:lnTo>
                    <a:pt x="0" y="74694"/>
                  </a:lnTo>
                  <a:cubicBezTo>
                    <a:pt x="0" y="33442"/>
                    <a:pt x="33442" y="0"/>
                    <a:pt x="74694" y="0"/>
                  </a:cubicBezTo>
                  <a:close/>
                </a:path>
              </a:pathLst>
            </a:custGeom>
            <a:solidFill>
              <a:srgbClr val="165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txBox="1"/>
            <p:nvPr/>
          </p:nvSpPr>
          <p:spPr>
            <a:xfrm>
              <a:off x="0" y="-47625"/>
              <a:ext cx="3088441" cy="20222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pSp>
        <p:nvGrpSpPr>
          <p:cNvPr id="143" name="Google Shape;143;p4"/>
          <p:cNvGrpSpPr/>
          <p:nvPr/>
        </p:nvGrpSpPr>
        <p:grpSpPr>
          <a:xfrm>
            <a:off x="0" y="-180826"/>
            <a:ext cx="9144000" cy="10467826"/>
            <a:chOff x="0" y="-47625"/>
            <a:chExt cx="2408296" cy="2756958"/>
          </a:xfrm>
        </p:grpSpPr>
        <p:sp>
          <p:nvSpPr>
            <p:cNvPr id="144" name="Google Shape;144;p4"/>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FFFFFF"/>
            </a:solidFill>
            <a:ln>
              <a:noFill/>
            </a:ln>
          </p:spPr>
        </p:sp>
        <p:sp>
          <p:nvSpPr>
            <p:cNvPr id="145" name="Google Shape;145;p4"/>
            <p:cNvSpPr txBox="1"/>
            <p:nvPr/>
          </p:nvSpPr>
          <p:spPr>
            <a:xfrm>
              <a:off x="0" y="-47625"/>
              <a:ext cx="2408296"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6" name="Google Shape;146;p4"/>
          <p:cNvSpPr/>
          <p:nvPr/>
        </p:nvSpPr>
        <p:spPr>
          <a:xfrm flipH="1">
            <a:off x="-1149264" y="5510039"/>
            <a:ext cx="14077867" cy="5938359"/>
          </a:xfrm>
          <a:custGeom>
            <a:rect b="b" l="l" r="r" t="t"/>
            <a:pathLst>
              <a:path extrusionOk="0" h="5938359" w="14077867">
                <a:moveTo>
                  <a:pt x="0" y="5938359"/>
                </a:moveTo>
                <a:lnTo>
                  <a:pt x="14077867" y="5938359"/>
                </a:lnTo>
                <a:lnTo>
                  <a:pt x="14077867" y="0"/>
                </a:lnTo>
                <a:lnTo>
                  <a:pt x="0" y="0"/>
                </a:lnTo>
                <a:lnTo>
                  <a:pt x="0" y="5938359"/>
                </a:lnTo>
                <a:close/>
              </a:path>
            </a:pathLst>
          </a:custGeom>
          <a:blipFill rotWithShape="1">
            <a:blip r:embed="rId3">
              <a:alphaModFix/>
            </a:blip>
            <a:stretch>
              <a:fillRect b="-14399" l="0" r="0" t="-14401"/>
            </a:stretch>
          </a:blipFill>
          <a:ln>
            <a:noFill/>
          </a:ln>
        </p:spPr>
      </p:sp>
      <p:sp>
        <p:nvSpPr>
          <p:cNvPr id="147" name="Google Shape;147;p4"/>
          <p:cNvSpPr/>
          <p:nvPr/>
        </p:nvSpPr>
        <p:spPr>
          <a:xfrm>
            <a:off x="8956110" y="1733483"/>
            <a:ext cx="3546122" cy="3546122"/>
          </a:xfrm>
          <a:custGeom>
            <a:rect b="b" l="l" r="r" t="t"/>
            <a:pathLst>
              <a:path extrusionOk="0" h="6350000" w="6350000">
                <a:moveTo>
                  <a:pt x="0" y="0"/>
                </a:moveTo>
                <a:lnTo>
                  <a:pt x="0" y="6350000"/>
                </a:lnTo>
                <a:lnTo>
                  <a:pt x="6350000" y="6350000"/>
                </a:lnTo>
                <a:cubicBezTo>
                  <a:pt x="6350000" y="2843530"/>
                  <a:pt x="3506470" y="0"/>
                  <a:pt x="0" y="0"/>
                </a:cubicBezTo>
                <a:close/>
              </a:path>
            </a:pathLst>
          </a:custGeom>
          <a:blipFill rotWithShape="1">
            <a:blip r:embed="rId4">
              <a:alphaModFix/>
            </a:blip>
            <a:stretch>
              <a:fillRect b="0" l="-25203" r="-2520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6148891" y="5279605"/>
            <a:ext cx="3104579" cy="3104579"/>
          </a:xfrm>
          <a:custGeom>
            <a:rect b="b" l="l" r="r" t="t"/>
            <a:pathLst>
              <a:path extrusionOk="0" h="6350000" w="6350000">
                <a:moveTo>
                  <a:pt x="0" y="0"/>
                </a:moveTo>
                <a:cubicBezTo>
                  <a:pt x="0" y="3506470"/>
                  <a:pt x="2843530" y="6350000"/>
                  <a:pt x="6350000" y="6350000"/>
                </a:cubicBezTo>
                <a:lnTo>
                  <a:pt x="6350000" y="0"/>
                </a:lnTo>
                <a:lnTo>
                  <a:pt x="0" y="0"/>
                </a:lnTo>
                <a:close/>
              </a:path>
            </a:pathLst>
          </a:custGeom>
          <a:blipFill rotWithShape="1">
            <a:blip r:embed="rId5">
              <a:alphaModFix/>
            </a:blip>
            <a:stretch>
              <a:fillRect b="0" l="-39237" r="-3923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9228320" y="4762569"/>
            <a:ext cx="3790948" cy="3790948"/>
          </a:xfrm>
          <a:custGeom>
            <a:rect b="b" l="l" r="r" t="t"/>
            <a:pathLst>
              <a:path extrusionOk="0" h="6350000" w="6350000">
                <a:moveTo>
                  <a:pt x="0" y="0"/>
                </a:moveTo>
                <a:lnTo>
                  <a:pt x="0" y="6350000"/>
                </a:lnTo>
                <a:cubicBezTo>
                  <a:pt x="3506470" y="6350000"/>
                  <a:pt x="6350000" y="3506470"/>
                  <a:pt x="6350000" y="0"/>
                </a:cubicBezTo>
                <a:lnTo>
                  <a:pt x="0" y="0"/>
                </a:lnTo>
                <a:close/>
              </a:path>
            </a:pathLst>
          </a:custGeom>
          <a:blipFill rotWithShape="1">
            <a:blip r:embed="rId6">
              <a:alphaModFix/>
            </a:blip>
            <a:stretch>
              <a:fillRect b="0" l="-22648" r="-2264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5268732" y="1733483"/>
            <a:ext cx="3959588" cy="3959588"/>
          </a:xfrm>
          <a:custGeom>
            <a:rect b="b" l="l" r="r" t="t"/>
            <a:pathLst>
              <a:path extrusionOk="0" h="6350000" w="6350000">
                <a:moveTo>
                  <a:pt x="0" y="6350000"/>
                </a:moveTo>
                <a:lnTo>
                  <a:pt x="6350000" y="6350000"/>
                </a:lnTo>
                <a:lnTo>
                  <a:pt x="6350000" y="0"/>
                </a:lnTo>
                <a:cubicBezTo>
                  <a:pt x="2843530" y="0"/>
                  <a:pt x="0" y="2843530"/>
                  <a:pt x="0" y="6350000"/>
                </a:cubicBezTo>
                <a:close/>
              </a:path>
            </a:pathLst>
          </a:custGeom>
          <a:blipFill rotWithShape="1">
            <a:blip r:embed="rId7">
              <a:alphaModFix/>
            </a:blip>
            <a:stretch>
              <a:fillRect b="0" l="0" r="-3332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rot="-607120">
            <a:off x="11351239" y="1634275"/>
            <a:ext cx="1301395" cy="1065466"/>
          </a:xfrm>
          <a:custGeom>
            <a:rect b="b" l="l" r="r" t="t"/>
            <a:pathLst>
              <a:path extrusionOk="0" h="1065466" w="1301395">
                <a:moveTo>
                  <a:pt x="0" y="0"/>
                </a:moveTo>
                <a:lnTo>
                  <a:pt x="1301395" y="0"/>
                </a:lnTo>
                <a:lnTo>
                  <a:pt x="1301395" y="1065466"/>
                </a:lnTo>
                <a:lnTo>
                  <a:pt x="0" y="1065466"/>
                </a:lnTo>
                <a:lnTo>
                  <a:pt x="0" y="0"/>
                </a:lnTo>
                <a:close/>
              </a:path>
            </a:pathLst>
          </a:custGeom>
          <a:blipFill rotWithShape="1">
            <a:blip r:embed="rId8">
              <a:alphaModFix/>
            </a:blip>
            <a:stretch>
              <a:fillRect b="0" l="0" r="0" t="0"/>
            </a:stretch>
          </a:blipFill>
          <a:ln>
            <a:noFill/>
          </a:ln>
        </p:spPr>
      </p:sp>
      <p:sp>
        <p:nvSpPr>
          <p:cNvPr id="152" name="Google Shape;152;p4"/>
          <p:cNvSpPr/>
          <p:nvPr/>
        </p:nvSpPr>
        <p:spPr>
          <a:xfrm rot="-8474143">
            <a:off x="4400605" y="3195064"/>
            <a:ext cx="1265925" cy="1036427"/>
          </a:xfrm>
          <a:custGeom>
            <a:rect b="b" l="l" r="r" t="t"/>
            <a:pathLst>
              <a:path extrusionOk="0" h="1036427" w="1265925">
                <a:moveTo>
                  <a:pt x="0" y="0"/>
                </a:moveTo>
                <a:lnTo>
                  <a:pt x="1265926" y="0"/>
                </a:lnTo>
                <a:lnTo>
                  <a:pt x="1265926" y="1036427"/>
                </a:lnTo>
                <a:lnTo>
                  <a:pt x="0" y="1036427"/>
                </a:lnTo>
                <a:lnTo>
                  <a:pt x="0" y="0"/>
                </a:lnTo>
                <a:close/>
              </a:path>
            </a:pathLst>
          </a:custGeom>
          <a:blipFill rotWithShape="1">
            <a:blip r:embed="rId8">
              <a:alphaModFix/>
            </a:blip>
            <a:stretch>
              <a:fillRect b="0" l="0" r="0" t="0"/>
            </a:stretch>
          </a:blipFill>
          <a:ln>
            <a:noFill/>
          </a:ln>
        </p:spPr>
      </p:sp>
      <p:sp>
        <p:nvSpPr>
          <p:cNvPr id="153" name="Google Shape;153;p4"/>
          <p:cNvSpPr/>
          <p:nvPr/>
        </p:nvSpPr>
        <p:spPr>
          <a:xfrm rot="3263554">
            <a:off x="12791769" y="6128633"/>
            <a:ext cx="1217707" cy="996950"/>
          </a:xfrm>
          <a:custGeom>
            <a:rect b="b" l="l" r="r" t="t"/>
            <a:pathLst>
              <a:path extrusionOk="0" h="996950" w="1217707">
                <a:moveTo>
                  <a:pt x="0" y="0"/>
                </a:moveTo>
                <a:lnTo>
                  <a:pt x="1217707" y="0"/>
                </a:lnTo>
                <a:lnTo>
                  <a:pt x="1217707" y="996950"/>
                </a:lnTo>
                <a:lnTo>
                  <a:pt x="0" y="996950"/>
                </a:lnTo>
                <a:lnTo>
                  <a:pt x="0" y="0"/>
                </a:lnTo>
                <a:close/>
              </a:path>
            </a:pathLst>
          </a:custGeom>
          <a:blipFill rotWithShape="1">
            <a:blip r:embed="rId8">
              <a:alphaModFix/>
            </a:blip>
            <a:stretch>
              <a:fillRect b="0" l="0" r="0" t="0"/>
            </a:stretch>
          </a:blipFill>
          <a:ln>
            <a:noFill/>
          </a:ln>
        </p:spPr>
      </p:sp>
      <p:sp>
        <p:nvSpPr>
          <p:cNvPr id="154" name="Google Shape;154;p4"/>
          <p:cNvSpPr/>
          <p:nvPr/>
        </p:nvSpPr>
        <p:spPr>
          <a:xfrm rot="9991683">
            <a:off x="5496490" y="6784244"/>
            <a:ext cx="1108872" cy="907846"/>
          </a:xfrm>
          <a:custGeom>
            <a:rect b="b" l="l" r="r" t="t"/>
            <a:pathLst>
              <a:path extrusionOk="0" h="907846" w="1108872">
                <a:moveTo>
                  <a:pt x="0" y="0"/>
                </a:moveTo>
                <a:lnTo>
                  <a:pt x="1108872" y="0"/>
                </a:lnTo>
                <a:lnTo>
                  <a:pt x="1108872" y="907846"/>
                </a:lnTo>
                <a:lnTo>
                  <a:pt x="0" y="907846"/>
                </a:lnTo>
                <a:lnTo>
                  <a:pt x="0" y="0"/>
                </a:lnTo>
                <a:close/>
              </a:path>
            </a:pathLst>
          </a:custGeom>
          <a:blipFill rotWithShape="1">
            <a:blip r:embed="rId8">
              <a:alphaModFix/>
            </a:blip>
            <a:stretch>
              <a:fillRect b="0" l="0" r="0" t="0"/>
            </a:stretch>
          </a:blipFill>
          <a:ln>
            <a:noFill/>
          </a:ln>
        </p:spPr>
      </p:sp>
      <p:sp>
        <p:nvSpPr>
          <p:cNvPr id="155" name="Google Shape;155;p4"/>
          <p:cNvSpPr txBox="1"/>
          <p:nvPr/>
        </p:nvSpPr>
        <p:spPr>
          <a:xfrm>
            <a:off x="12640857" y="1224481"/>
            <a:ext cx="5040998" cy="1701038"/>
          </a:xfrm>
          <a:prstGeom prst="rect">
            <a:avLst/>
          </a:prstGeom>
          <a:noFill/>
          <a:ln>
            <a:noFill/>
          </a:ln>
        </p:spPr>
        <p:txBody>
          <a:bodyPr anchorCtr="0" anchor="t" bIns="0" lIns="0" spcFirstLastPara="1" rIns="0" wrap="square" tIns="0">
            <a:spAutoFit/>
          </a:bodyPr>
          <a:lstStyle/>
          <a:p>
            <a:pPr indent="0" lvl="0" marL="0" marR="0" rtl="0" algn="l">
              <a:lnSpc>
                <a:spcPct val="176029"/>
              </a:lnSpc>
              <a:spcBef>
                <a:spcPts val="0"/>
              </a:spcBef>
              <a:spcAft>
                <a:spcPts val="0"/>
              </a:spcAft>
              <a:buNone/>
            </a:pPr>
            <a:r>
              <a:rPr b="1" i="0" lang="en-US" sz="2599" u="none" cap="none" strike="noStrike">
                <a:solidFill>
                  <a:srgbClr val="02357A"/>
                </a:solidFill>
                <a:latin typeface="Open Sans"/>
                <a:ea typeface="Open Sans"/>
                <a:cs typeface="Open Sans"/>
                <a:sym typeface="Open Sans"/>
              </a:rPr>
              <a:t>Quản lý thời khóa biểu cho nhiều lớp học khác nhau</a:t>
            </a:r>
            <a:endParaRPr/>
          </a:p>
          <a:p>
            <a:pPr indent="0" lvl="0" marL="0" marR="0" rtl="0" algn="l">
              <a:lnSpc>
                <a:spcPct val="176029"/>
              </a:lnSpc>
              <a:spcBef>
                <a:spcPts val="0"/>
              </a:spcBef>
              <a:spcAft>
                <a:spcPts val="0"/>
              </a:spcAft>
              <a:buNone/>
            </a:pPr>
            <a:r>
              <a:t/>
            </a:r>
            <a:endParaRPr b="1" i="0" sz="2599" u="none" cap="none" strike="noStrike">
              <a:solidFill>
                <a:srgbClr val="02357A"/>
              </a:solidFill>
              <a:latin typeface="Open Sans"/>
              <a:ea typeface="Open Sans"/>
              <a:cs typeface="Open Sans"/>
              <a:sym typeface="Open Sans"/>
            </a:endParaRPr>
          </a:p>
        </p:txBody>
      </p:sp>
      <p:sp>
        <p:nvSpPr>
          <p:cNvPr id="156" name="Google Shape;156;p4"/>
          <p:cNvSpPr txBox="1"/>
          <p:nvPr/>
        </p:nvSpPr>
        <p:spPr>
          <a:xfrm>
            <a:off x="13798943" y="7042341"/>
            <a:ext cx="3286906" cy="1120013"/>
          </a:xfrm>
          <a:prstGeom prst="rect">
            <a:avLst/>
          </a:prstGeom>
          <a:noFill/>
          <a:ln>
            <a:noFill/>
          </a:ln>
        </p:spPr>
        <p:txBody>
          <a:bodyPr anchorCtr="0" anchor="t" bIns="0" lIns="0" spcFirstLastPara="1" rIns="0" wrap="square" tIns="0">
            <a:spAutoFit/>
          </a:bodyPr>
          <a:lstStyle/>
          <a:p>
            <a:pPr indent="0" lvl="0" marL="0" marR="0" rtl="0" algn="ctr">
              <a:lnSpc>
                <a:spcPct val="176029"/>
              </a:lnSpc>
              <a:spcBef>
                <a:spcPts val="0"/>
              </a:spcBef>
              <a:spcAft>
                <a:spcPts val="0"/>
              </a:spcAft>
              <a:buNone/>
            </a:pPr>
            <a:r>
              <a:rPr b="1" i="0" lang="en-US" sz="2599" u="none" cap="none" strike="noStrike">
                <a:solidFill>
                  <a:srgbClr val="02357A"/>
                </a:solidFill>
                <a:latin typeface="Open Sans"/>
                <a:ea typeface="Open Sans"/>
                <a:cs typeface="Open Sans"/>
                <a:sym typeface="Open Sans"/>
              </a:rPr>
              <a:t>Phân công giảng viên phù hợp</a:t>
            </a:r>
            <a:endParaRPr/>
          </a:p>
        </p:txBody>
      </p:sp>
      <p:sp>
        <p:nvSpPr>
          <p:cNvPr id="157" name="Google Shape;157;p4"/>
          <p:cNvSpPr txBox="1"/>
          <p:nvPr/>
        </p:nvSpPr>
        <p:spPr>
          <a:xfrm>
            <a:off x="1640364" y="2593264"/>
            <a:ext cx="3286906" cy="1120013"/>
          </a:xfrm>
          <a:prstGeom prst="rect">
            <a:avLst/>
          </a:prstGeom>
          <a:noFill/>
          <a:ln>
            <a:noFill/>
          </a:ln>
        </p:spPr>
        <p:txBody>
          <a:bodyPr anchorCtr="0" anchor="t" bIns="0" lIns="0" spcFirstLastPara="1" rIns="0" wrap="square" tIns="0">
            <a:spAutoFit/>
          </a:bodyPr>
          <a:lstStyle/>
          <a:p>
            <a:pPr indent="0" lvl="0" marL="0" marR="0" rtl="0" algn="ctr">
              <a:lnSpc>
                <a:spcPct val="176029"/>
              </a:lnSpc>
              <a:spcBef>
                <a:spcPts val="0"/>
              </a:spcBef>
              <a:spcAft>
                <a:spcPts val="0"/>
              </a:spcAft>
              <a:buNone/>
            </a:pPr>
            <a:r>
              <a:rPr b="1" i="0" lang="en-US" sz="2599" u="none" cap="none" strike="noStrike">
                <a:solidFill>
                  <a:srgbClr val="02357A"/>
                </a:solidFill>
                <a:latin typeface="Open Sans"/>
                <a:ea typeface="Open Sans"/>
                <a:cs typeface="Open Sans"/>
                <a:sym typeface="Open Sans"/>
              </a:rPr>
              <a:t>Theo dõi tình hình học tập</a:t>
            </a:r>
            <a:endParaRPr/>
          </a:p>
        </p:txBody>
      </p:sp>
      <p:sp>
        <p:nvSpPr>
          <p:cNvPr id="158" name="Google Shape;158;p4"/>
          <p:cNvSpPr txBox="1"/>
          <p:nvPr/>
        </p:nvSpPr>
        <p:spPr>
          <a:xfrm>
            <a:off x="1191954" y="6728131"/>
            <a:ext cx="4233092" cy="1120013"/>
          </a:xfrm>
          <a:prstGeom prst="rect">
            <a:avLst/>
          </a:prstGeom>
          <a:noFill/>
          <a:ln>
            <a:noFill/>
          </a:ln>
        </p:spPr>
        <p:txBody>
          <a:bodyPr anchorCtr="0" anchor="t" bIns="0" lIns="0" spcFirstLastPara="1" rIns="0" wrap="square" tIns="0">
            <a:spAutoFit/>
          </a:bodyPr>
          <a:lstStyle/>
          <a:p>
            <a:pPr indent="0" lvl="0" marL="0" marR="0" rtl="0" algn="ctr">
              <a:lnSpc>
                <a:spcPct val="176029"/>
              </a:lnSpc>
              <a:spcBef>
                <a:spcPts val="0"/>
              </a:spcBef>
              <a:spcAft>
                <a:spcPts val="0"/>
              </a:spcAft>
              <a:buNone/>
            </a:pPr>
            <a:r>
              <a:rPr b="1" i="0" lang="en-US" sz="2599" u="none" cap="none" strike="noStrike">
                <a:solidFill>
                  <a:srgbClr val="02357A"/>
                </a:solidFill>
                <a:latin typeface="Open Sans"/>
                <a:ea typeface="Open Sans"/>
                <a:cs typeface="Open Sans"/>
                <a:sym typeface="Open Sans"/>
              </a:rPr>
              <a:t>Quản lý học phí và các thông tin liên quan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cxnSp>
        <p:nvCxnSpPr>
          <p:cNvPr id="163" name="Google Shape;163;p5"/>
          <p:cNvCxnSpPr/>
          <p:nvPr/>
        </p:nvCxnSpPr>
        <p:spPr>
          <a:xfrm>
            <a:off x="4479227" y="10126636"/>
            <a:ext cx="12815480" cy="0"/>
          </a:xfrm>
          <a:prstGeom prst="straightConnector1">
            <a:avLst/>
          </a:prstGeom>
          <a:noFill/>
          <a:ln cap="flat" cmpd="sng" w="9525">
            <a:solidFill>
              <a:srgbClr val="D5D5D5"/>
            </a:solidFill>
            <a:prstDash val="solid"/>
            <a:round/>
            <a:headEnd len="sm" w="sm" type="none"/>
            <a:tailEnd len="sm" w="sm" type="none"/>
          </a:ln>
        </p:spPr>
      </p:cxnSp>
      <p:cxnSp>
        <p:nvCxnSpPr>
          <p:cNvPr id="164" name="Google Shape;164;p5"/>
          <p:cNvCxnSpPr/>
          <p:nvPr/>
        </p:nvCxnSpPr>
        <p:spPr>
          <a:xfrm>
            <a:off x="1604401" y="1603215"/>
            <a:ext cx="2340396" cy="0"/>
          </a:xfrm>
          <a:prstGeom prst="straightConnector1">
            <a:avLst/>
          </a:prstGeom>
          <a:noFill/>
          <a:ln cap="flat" cmpd="sng" w="38100">
            <a:solidFill>
              <a:srgbClr val="004AAD"/>
            </a:solidFill>
            <a:prstDash val="solid"/>
            <a:round/>
            <a:headEnd len="sm" w="sm" type="none"/>
            <a:tailEnd len="sm" w="sm" type="none"/>
          </a:ln>
        </p:spPr>
      </p:cxnSp>
      <p:grpSp>
        <p:nvGrpSpPr>
          <p:cNvPr id="165" name="Google Shape;165;p5"/>
          <p:cNvGrpSpPr/>
          <p:nvPr/>
        </p:nvGrpSpPr>
        <p:grpSpPr>
          <a:xfrm>
            <a:off x="263125" y="473235"/>
            <a:ext cx="11410439" cy="1110930"/>
            <a:chOff x="0" y="0"/>
            <a:chExt cx="15213919" cy="1481240"/>
          </a:xfrm>
        </p:grpSpPr>
        <p:sp>
          <p:nvSpPr>
            <p:cNvPr id="166" name="Google Shape;166;p5"/>
            <p:cNvSpPr txBox="1"/>
            <p:nvPr/>
          </p:nvSpPr>
          <p:spPr>
            <a:xfrm>
              <a:off x="1853719" y="163532"/>
              <a:ext cx="1336020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DỰ ÁN</a:t>
              </a:r>
              <a:endParaRPr/>
            </a:p>
          </p:txBody>
        </p:sp>
        <p:grpSp>
          <p:nvGrpSpPr>
            <p:cNvPr id="167" name="Google Shape;167;p5"/>
            <p:cNvGrpSpPr/>
            <p:nvPr/>
          </p:nvGrpSpPr>
          <p:grpSpPr>
            <a:xfrm>
              <a:off x="0" y="0"/>
              <a:ext cx="1574882" cy="1481240"/>
              <a:chOff x="0" y="0"/>
              <a:chExt cx="879085" cy="826814"/>
            </a:xfrm>
          </p:grpSpPr>
          <p:sp>
            <p:nvSpPr>
              <p:cNvPr id="168" name="Google Shape;168;p5"/>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txBox="1"/>
              <p:nvPr/>
            </p:nvSpPr>
            <p:spPr>
              <a:xfrm>
                <a:off x="82414" y="1314"/>
                <a:ext cx="714256"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0" name="Google Shape;170;p5"/>
            <p:cNvSpPr txBox="1"/>
            <p:nvPr/>
          </p:nvSpPr>
          <p:spPr>
            <a:xfrm>
              <a:off x="334511" y="164740"/>
              <a:ext cx="942213" cy="1063928"/>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02</a:t>
              </a:r>
              <a:endParaRPr/>
            </a:p>
          </p:txBody>
        </p:sp>
      </p:grpSp>
      <p:grpSp>
        <p:nvGrpSpPr>
          <p:cNvPr id="171" name="Google Shape;171;p5"/>
          <p:cNvGrpSpPr/>
          <p:nvPr/>
        </p:nvGrpSpPr>
        <p:grpSpPr>
          <a:xfrm>
            <a:off x="9965581" y="1917356"/>
            <a:ext cx="7814776" cy="6727555"/>
            <a:chOff x="0" y="-47625"/>
            <a:chExt cx="2058213" cy="1771866"/>
          </a:xfrm>
        </p:grpSpPr>
        <p:sp>
          <p:nvSpPr>
            <p:cNvPr id="172" name="Google Shape;172;p5"/>
            <p:cNvSpPr/>
            <p:nvPr/>
          </p:nvSpPr>
          <p:spPr>
            <a:xfrm>
              <a:off x="0" y="0"/>
              <a:ext cx="2058213" cy="1724241"/>
            </a:xfrm>
            <a:custGeom>
              <a:rect b="b" l="l" r="r" t="t"/>
              <a:pathLst>
                <a:path extrusionOk="0" h="1724241" w="2058213">
                  <a:moveTo>
                    <a:pt x="29720" y="0"/>
                  </a:moveTo>
                  <a:lnTo>
                    <a:pt x="2028492" y="0"/>
                  </a:lnTo>
                  <a:cubicBezTo>
                    <a:pt x="2036375" y="0"/>
                    <a:pt x="2043934" y="3131"/>
                    <a:pt x="2049508" y="8705"/>
                  </a:cubicBezTo>
                  <a:cubicBezTo>
                    <a:pt x="2055081" y="14279"/>
                    <a:pt x="2058213" y="21838"/>
                    <a:pt x="2058213" y="29720"/>
                  </a:cubicBezTo>
                  <a:lnTo>
                    <a:pt x="2058213" y="1694521"/>
                  </a:lnTo>
                  <a:cubicBezTo>
                    <a:pt x="2058213" y="1702403"/>
                    <a:pt x="2055081" y="1709963"/>
                    <a:pt x="2049508" y="1715537"/>
                  </a:cubicBezTo>
                  <a:cubicBezTo>
                    <a:pt x="2043934" y="1721110"/>
                    <a:pt x="2036375" y="1724241"/>
                    <a:pt x="2028492" y="1724241"/>
                  </a:cubicBezTo>
                  <a:lnTo>
                    <a:pt x="29720" y="1724241"/>
                  </a:lnTo>
                  <a:cubicBezTo>
                    <a:pt x="21838" y="1724241"/>
                    <a:pt x="14279" y="1721110"/>
                    <a:pt x="8705" y="1715537"/>
                  </a:cubicBezTo>
                  <a:cubicBezTo>
                    <a:pt x="3131" y="1709963"/>
                    <a:pt x="0" y="1702403"/>
                    <a:pt x="0" y="1694521"/>
                  </a:cubicBezTo>
                  <a:lnTo>
                    <a:pt x="0" y="29720"/>
                  </a:lnTo>
                  <a:cubicBezTo>
                    <a:pt x="0" y="21838"/>
                    <a:pt x="3131" y="14279"/>
                    <a:pt x="8705" y="8705"/>
                  </a:cubicBezTo>
                  <a:cubicBezTo>
                    <a:pt x="14279" y="3131"/>
                    <a:pt x="21838" y="0"/>
                    <a:pt x="29720" y="0"/>
                  </a:cubicBezTo>
                  <a:close/>
                </a:path>
              </a:pathLst>
            </a:custGeom>
            <a:solidFill>
              <a:srgbClr val="5DA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txBox="1"/>
            <p:nvPr/>
          </p:nvSpPr>
          <p:spPr>
            <a:xfrm>
              <a:off x="0" y="-47625"/>
              <a:ext cx="2058213" cy="1771866"/>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5"/>
          <p:cNvSpPr/>
          <p:nvPr/>
        </p:nvSpPr>
        <p:spPr>
          <a:xfrm>
            <a:off x="10310680" y="2107707"/>
            <a:ext cx="7479201" cy="6546729"/>
          </a:xfrm>
          <a:custGeom>
            <a:rect b="b" l="l" r="r" t="t"/>
            <a:pathLst>
              <a:path extrusionOk="0" h="6546729" w="7479201">
                <a:moveTo>
                  <a:pt x="0" y="0"/>
                </a:moveTo>
                <a:lnTo>
                  <a:pt x="7479202" y="0"/>
                </a:lnTo>
                <a:lnTo>
                  <a:pt x="7479202" y="6546729"/>
                </a:lnTo>
                <a:lnTo>
                  <a:pt x="0" y="6546729"/>
                </a:lnTo>
                <a:lnTo>
                  <a:pt x="0" y="0"/>
                </a:lnTo>
                <a:close/>
              </a:path>
            </a:pathLst>
          </a:custGeom>
          <a:blipFill rotWithShape="1">
            <a:blip r:embed="rId3">
              <a:alphaModFix/>
            </a:blip>
            <a:stretch>
              <a:fillRect b="-13794" l="0" r="0" t="-444"/>
            </a:stretch>
          </a:blipFill>
          <a:ln>
            <a:noFill/>
          </a:ln>
        </p:spPr>
      </p:sp>
      <p:sp>
        <p:nvSpPr>
          <p:cNvPr id="175" name="Google Shape;175;p5"/>
          <p:cNvSpPr txBox="1"/>
          <p:nvPr/>
        </p:nvSpPr>
        <p:spPr>
          <a:xfrm>
            <a:off x="1502410" y="3766492"/>
            <a:ext cx="7867806" cy="3560827"/>
          </a:xfrm>
          <a:prstGeom prst="rect">
            <a:avLst/>
          </a:prstGeom>
          <a:noFill/>
          <a:ln>
            <a:noFill/>
          </a:ln>
        </p:spPr>
        <p:txBody>
          <a:bodyPr anchorCtr="0" anchor="t" bIns="0" lIns="0" spcFirstLastPara="1" rIns="0" wrap="square" tIns="0">
            <a:spAutoFit/>
          </a:bodyPr>
          <a:lstStyle/>
          <a:p>
            <a:pPr indent="0" lvl="0" marL="0" marR="0" rtl="0" algn="just">
              <a:lnSpc>
                <a:spcPct val="176028"/>
              </a:lnSpc>
              <a:spcBef>
                <a:spcPts val="0"/>
              </a:spcBef>
              <a:spcAft>
                <a:spcPts val="0"/>
              </a:spcAft>
              <a:buNone/>
            </a:pPr>
            <a:r>
              <a:rPr b="1" i="0" lang="en-US" sz="2699" u="none" cap="none" strike="noStrike">
                <a:solidFill>
                  <a:srgbClr val="02357A"/>
                </a:solidFill>
                <a:latin typeface="Open Sans Medium"/>
                <a:ea typeface="Open Sans Medium"/>
                <a:cs typeface="Open Sans Medium"/>
                <a:sym typeface="Open Sans Medium"/>
              </a:rPr>
              <a:t>Xây dựng một hệ thống quản lý trung tâm giáo dục nhằm số hóa và tự động hóa các quy trình chính trong hoạt động vận hành của trung tâm, từ đó nâng cao hiệu suất quản lý, giảm sai sót và tăng trải nghiệm cho học viên và giáo viên.</a:t>
            </a:r>
            <a:endParaRPr/>
          </a:p>
        </p:txBody>
      </p:sp>
      <p:sp>
        <p:nvSpPr>
          <p:cNvPr id="176" name="Google Shape;176;p5"/>
          <p:cNvSpPr/>
          <p:nvPr/>
        </p:nvSpPr>
        <p:spPr>
          <a:xfrm flipH="1">
            <a:off x="-1149264" y="5510039"/>
            <a:ext cx="14077867" cy="5938359"/>
          </a:xfrm>
          <a:custGeom>
            <a:rect b="b" l="l" r="r" t="t"/>
            <a:pathLst>
              <a:path extrusionOk="0" h="5938359" w="14077867">
                <a:moveTo>
                  <a:pt x="0" y="5938359"/>
                </a:moveTo>
                <a:lnTo>
                  <a:pt x="14077867" y="5938359"/>
                </a:lnTo>
                <a:lnTo>
                  <a:pt x="14077867" y="0"/>
                </a:lnTo>
                <a:lnTo>
                  <a:pt x="0" y="0"/>
                </a:lnTo>
                <a:lnTo>
                  <a:pt x="0" y="5938359"/>
                </a:lnTo>
                <a:close/>
              </a:path>
            </a:pathLst>
          </a:custGeom>
          <a:blipFill rotWithShape="1">
            <a:blip r:embed="rId4">
              <a:alphaModFix/>
            </a:blip>
            <a:stretch>
              <a:fillRect b="-14399" l="0" r="0" t="-14401"/>
            </a:stretch>
          </a:blipFill>
          <a:ln>
            <a:noFill/>
          </a:ln>
        </p:spPr>
      </p:sp>
      <p:sp>
        <p:nvSpPr>
          <p:cNvPr id="177" name="Google Shape;177;p5"/>
          <p:cNvSpPr txBox="1"/>
          <p:nvPr/>
        </p:nvSpPr>
        <p:spPr>
          <a:xfrm>
            <a:off x="1502410" y="2642396"/>
            <a:ext cx="3071882" cy="854327"/>
          </a:xfrm>
          <a:prstGeom prst="rect">
            <a:avLst/>
          </a:prstGeom>
          <a:noFill/>
          <a:ln>
            <a:noFill/>
          </a:ln>
        </p:spPr>
        <p:txBody>
          <a:bodyPr anchorCtr="0" anchor="t" bIns="0" lIns="0" spcFirstLastPara="1" rIns="0" wrap="square" tIns="0">
            <a:spAutoFit/>
          </a:bodyPr>
          <a:lstStyle/>
          <a:p>
            <a:pPr indent="0" lvl="0" marL="0" marR="0" rtl="0" algn="l">
              <a:lnSpc>
                <a:spcPct val="158000"/>
              </a:lnSpc>
              <a:spcBef>
                <a:spcPts val="0"/>
              </a:spcBef>
              <a:spcAft>
                <a:spcPts val="0"/>
              </a:spcAft>
              <a:buNone/>
            </a:pPr>
            <a:r>
              <a:rPr b="0" i="0" lang="en-US" sz="4600" u="none" cap="none" strike="noStrike">
                <a:solidFill>
                  <a:srgbClr val="1C56A3"/>
                </a:solidFill>
                <a:latin typeface="Calistoga"/>
                <a:ea typeface="Calistoga"/>
                <a:cs typeface="Calistoga"/>
                <a:sym typeface="Calistoga"/>
              </a:rPr>
              <a:t>MỤC TIÊU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cxnSp>
        <p:nvCxnSpPr>
          <p:cNvPr id="182" name="Google Shape;182;p6"/>
          <p:cNvCxnSpPr/>
          <p:nvPr/>
        </p:nvCxnSpPr>
        <p:spPr>
          <a:xfrm>
            <a:off x="4507802" y="10126636"/>
            <a:ext cx="12815480" cy="0"/>
          </a:xfrm>
          <a:prstGeom prst="straightConnector1">
            <a:avLst/>
          </a:prstGeom>
          <a:noFill/>
          <a:ln cap="flat" cmpd="sng" w="9525">
            <a:solidFill>
              <a:srgbClr val="D5D5D5"/>
            </a:solidFill>
            <a:prstDash val="solid"/>
            <a:round/>
            <a:headEnd len="sm" w="sm" type="none"/>
            <a:tailEnd len="sm" w="sm" type="none"/>
          </a:ln>
        </p:spPr>
      </p:cxnSp>
      <p:cxnSp>
        <p:nvCxnSpPr>
          <p:cNvPr id="183" name="Google Shape;183;p6"/>
          <p:cNvCxnSpPr/>
          <p:nvPr/>
        </p:nvCxnSpPr>
        <p:spPr>
          <a:xfrm>
            <a:off x="1604401" y="1603215"/>
            <a:ext cx="2340396" cy="0"/>
          </a:xfrm>
          <a:prstGeom prst="straightConnector1">
            <a:avLst/>
          </a:prstGeom>
          <a:noFill/>
          <a:ln cap="flat" cmpd="sng" w="38100">
            <a:solidFill>
              <a:srgbClr val="004AAD"/>
            </a:solidFill>
            <a:prstDash val="solid"/>
            <a:round/>
            <a:headEnd len="sm" w="sm" type="none"/>
            <a:tailEnd len="sm" w="sm" type="none"/>
          </a:ln>
        </p:spPr>
      </p:cxnSp>
      <p:grpSp>
        <p:nvGrpSpPr>
          <p:cNvPr id="184" name="Google Shape;184;p6"/>
          <p:cNvGrpSpPr/>
          <p:nvPr/>
        </p:nvGrpSpPr>
        <p:grpSpPr>
          <a:xfrm>
            <a:off x="263125" y="473235"/>
            <a:ext cx="11410439" cy="1110930"/>
            <a:chOff x="0" y="0"/>
            <a:chExt cx="15213919" cy="1481240"/>
          </a:xfrm>
        </p:grpSpPr>
        <p:sp>
          <p:nvSpPr>
            <p:cNvPr id="185" name="Google Shape;185;p6"/>
            <p:cNvSpPr txBox="1"/>
            <p:nvPr/>
          </p:nvSpPr>
          <p:spPr>
            <a:xfrm>
              <a:off x="1853719" y="163532"/>
              <a:ext cx="1336020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DỰ ÁN</a:t>
              </a:r>
              <a:endParaRPr/>
            </a:p>
          </p:txBody>
        </p:sp>
        <p:grpSp>
          <p:nvGrpSpPr>
            <p:cNvPr id="186" name="Google Shape;186;p6"/>
            <p:cNvGrpSpPr/>
            <p:nvPr/>
          </p:nvGrpSpPr>
          <p:grpSpPr>
            <a:xfrm>
              <a:off x="0" y="0"/>
              <a:ext cx="1574882" cy="1481240"/>
              <a:chOff x="0" y="0"/>
              <a:chExt cx="879085" cy="826814"/>
            </a:xfrm>
          </p:grpSpPr>
          <p:sp>
            <p:nvSpPr>
              <p:cNvPr id="187" name="Google Shape;187;p6"/>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txBox="1"/>
              <p:nvPr/>
            </p:nvSpPr>
            <p:spPr>
              <a:xfrm>
                <a:off x="82414" y="1314"/>
                <a:ext cx="714256"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9" name="Google Shape;189;p6"/>
            <p:cNvSpPr txBox="1"/>
            <p:nvPr/>
          </p:nvSpPr>
          <p:spPr>
            <a:xfrm>
              <a:off x="334511" y="164740"/>
              <a:ext cx="942213" cy="1063928"/>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02</a:t>
              </a:r>
              <a:endParaRPr/>
            </a:p>
          </p:txBody>
        </p:sp>
      </p:grpSp>
      <p:grpSp>
        <p:nvGrpSpPr>
          <p:cNvPr id="190" name="Google Shape;190;p6"/>
          <p:cNvGrpSpPr/>
          <p:nvPr/>
        </p:nvGrpSpPr>
        <p:grpSpPr>
          <a:xfrm>
            <a:off x="9229725" y="1317614"/>
            <a:ext cx="8570598" cy="8228908"/>
            <a:chOff x="0" y="-47625"/>
            <a:chExt cx="2257277" cy="2167285"/>
          </a:xfrm>
        </p:grpSpPr>
        <p:sp>
          <p:nvSpPr>
            <p:cNvPr id="191" name="Google Shape;191;p6"/>
            <p:cNvSpPr/>
            <p:nvPr/>
          </p:nvSpPr>
          <p:spPr>
            <a:xfrm>
              <a:off x="0" y="0"/>
              <a:ext cx="2257277" cy="2119660"/>
            </a:xfrm>
            <a:custGeom>
              <a:rect b="b" l="l" r="r" t="t"/>
              <a:pathLst>
                <a:path extrusionOk="0" h="2119660" w="2257277">
                  <a:moveTo>
                    <a:pt x="18066" y="0"/>
                  </a:moveTo>
                  <a:lnTo>
                    <a:pt x="2239211" y="0"/>
                  </a:lnTo>
                  <a:cubicBezTo>
                    <a:pt x="2244002" y="0"/>
                    <a:pt x="2248597" y="1903"/>
                    <a:pt x="2251985" y="5291"/>
                  </a:cubicBezTo>
                  <a:cubicBezTo>
                    <a:pt x="2255374" y="8680"/>
                    <a:pt x="2257277" y="13275"/>
                    <a:pt x="2257277" y="18066"/>
                  </a:cubicBezTo>
                  <a:lnTo>
                    <a:pt x="2257277" y="2101593"/>
                  </a:lnTo>
                  <a:cubicBezTo>
                    <a:pt x="2257277" y="2106385"/>
                    <a:pt x="2255374" y="2110980"/>
                    <a:pt x="2251985" y="2114368"/>
                  </a:cubicBezTo>
                  <a:cubicBezTo>
                    <a:pt x="2248597" y="2117756"/>
                    <a:pt x="2244002" y="2119660"/>
                    <a:pt x="2239211" y="2119660"/>
                  </a:cubicBezTo>
                  <a:lnTo>
                    <a:pt x="18066" y="2119660"/>
                  </a:lnTo>
                  <a:cubicBezTo>
                    <a:pt x="13275" y="2119660"/>
                    <a:pt x="8680" y="2117756"/>
                    <a:pt x="5291" y="2114368"/>
                  </a:cubicBezTo>
                  <a:cubicBezTo>
                    <a:pt x="1903" y="2110980"/>
                    <a:pt x="0" y="2106385"/>
                    <a:pt x="0" y="2101593"/>
                  </a:cubicBezTo>
                  <a:lnTo>
                    <a:pt x="0" y="18066"/>
                  </a:lnTo>
                  <a:cubicBezTo>
                    <a:pt x="0" y="13275"/>
                    <a:pt x="1903" y="8680"/>
                    <a:pt x="5291" y="5291"/>
                  </a:cubicBezTo>
                  <a:cubicBezTo>
                    <a:pt x="8680" y="1903"/>
                    <a:pt x="13275" y="0"/>
                    <a:pt x="18066" y="0"/>
                  </a:cubicBezTo>
                  <a:close/>
                </a:path>
              </a:pathLst>
            </a:custGeom>
            <a:solidFill>
              <a:srgbClr val="1C56A3">
                <a:alpha val="1882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txBox="1"/>
            <p:nvPr/>
          </p:nvSpPr>
          <p:spPr>
            <a:xfrm>
              <a:off x="0" y="-47625"/>
              <a:ext cx="2257277" cy="216728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3" name="Google Shape;193;p6"/>
          <p:cNvSpPr/>
          <p:nvPr/>
        </p:nvSpPr>
        <p:spPr>
          <a:xfrm>
            <a:off x="9379741" y="1513852"/>
            <a:ext cx="8420582" cy="7894296"/>
          </a:xfrm>
          <a:custGeom>
            <a:rect b="b" l="l" r="r" t="t"/>
            <a:pathLst>
              <a:path extrusionOk="0" h="7894296" w="8420582">
                <a:moveTo>
                  <a:pt x="0" y="0"/>
                </a:moveTo>
                <a:lnTo>
                  <a:pt x="8420582" y="0"/>
                </a:lnTo>
                <a:lnTo>
                  <a:pt x="8420582" y="7894296"/>
                </a:lnTo>
                <a:lnTo>
                  <a:pt x="0" y="7894296"/>
                </a:lnTo>
                <a:lnTo>
                  <a:pt x="0" y="0"/>
                </a:lnTo>
                <a:close/>
              </a:path>
            </a:pathLst>
          </a:custGeom>
          <a:blipFill rotWithShape="1">
            <a:blip r:embed="rId3">
              <a:alphaModFix/>
            </a:blip>
            <a:stretch>
              <a:fillRect b="0" l="0" r="0" t="0"/>
            </a:stretch>
          </a:blipFill>
          <a:ln>
            <a:noFill/>
          </a:ln>
        </p:spPr>
      </p:sp>
      <p:grpSp>
        <p:nvGrpSpPr>
          <p:cNvPr id="194" name="Google Shape;194;p6"/>
          <p:cNvGrpSpPr/>
          <p:nvPr/>
        </p:nvGrpSpPr>
        <p:grpSpPr>
          <a:xfrm>
            <a:off x="739058" y="4975374"/>
            <a:ext cx="8120340" cy="3737915"/>
            <a:chOff x="0" y="-47625"/>
            <a:chExt cx="2138690" cy="984472"/>
          </a:xfrm>
        </p:grpSpPr>
        <p:sp>
          <p:nvSpPr>
            <p:cNvPr id="195" name="Google Shape;195;p6"/>
            <p:cNvSpPr/>
            <p:nvPr/>
          </p:nvSpPr>
          <p:spPr>
            <a:xfrm>
              <a:off x="0" y="0"/>
              <a:ext cx="2138690" cy="936847"/>
            </a:xfrm>
            <a:custGeom>
              <a:rect b="b" l="l" r="r" t="t"/>
              <a:pathLst>
                <a:path extrusionOk="0" h="936847" w="2138690">
                  <a:moveTo>
                    <a:pt x="19068" y="0"/>
                  </a:moveTo>
                  <a:lnTo>
                    <a:pt x="2119622" y="0"/>
                  </a:lnTo>
                  <a:cubicBezTo>
                    <a:pt x="2124680" y="0"/>
                    <a:pt x="2129530" y="2009"/>
                    <a:pt x="2133105" y="5585"/>
                  </a:cubicBezTo>
                  <a:cubicBezTo>
                    <a:pt x="2136681" y="9161"/>
                    <a:pt x="2138690" y="14011"/>
                    <a:pt x="2138690" y="19068"/>
                  </a:cubicBezTo>
                  <a:lnTo>
                    <a:pt x="2138690" y="917779"/>
                  </a:lnTo>
                  <a:cubicBezTo>
                    <a:pt x="2138690" y="922836"/>
                    <a:pt x="2136681" y="927686"/>
                    <a:pt x="2133105" y="931262"/>
                  </a:cubicBezTo>
                  <a:cubicBezTo>
                    <a:pt x="2129530" y="934838"/>
                    <a:pt x="2124680" y="936847"/>
                    <a:pt x="2119622" y="936847"/>
                  </a:cubicBezTo>
                  <a:lnTo>
                    <a:pt x="19068" y="936847"/>
                  </a:lnTo>
                  <a:cubicBezTo>
                    <a:pt x="14011" y="936847"/>
                    <a:pt x="9161" y="934838"/>
                    <a:pt x="5585" y="931262"/>
                  </a:cubicBezTo>
                  <a:cubicBezTo>
                    <a:pt x="2009" y="927686"/>
                    <a:pt x="0" y="922836"/>
                    <a:pt x="0" y="917779"/>
                  </a:cubicBezTo>
                  <a:lnTo>
                    <a:pt x="0" y="19068"/>
                  </a:lnTo>
                  <a:cubicBezTo>
                    <a:pt x="0" y="14011"/>
                    <a:pt x="2009" y="9161"/>
                    <a:pt x="5585" y="5585"/>
                  </a:cubicBezTo>
                  <a:cubicBezTo>
                    <a:pt x="9161" y="2009"/>
                    <a:pt x="14011" y="0"/>
                    <a:pt x="19068" y="0"/>
                  </a:cubicBezTo>
                  <a:close/>
                </a:path>
              </a:pathLst>
            </a:custGeom>
            <a:solidFill>
              <a:srgbClr val="1C56A3">
                <a:alpha val="1882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txBox="1"/>
            <p:nvPr/>
          </p:nvSpPr>
          <p:spPr>
            <a:xfrm>
              <a:off x="0" y="-47625"/>
              <a:ext cx="2138690" cy="984472"/>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7" name="Google Shape;197;p6"/>
          <p:cNvSpPr/>
          <p:nvPr/>
        </p:nvSpPr>
        <p:spPr>
          <a:xfrm>
            <a:off x="916702" y="5156200"/>
            <a:ext cx="7914121" cy="3422857"/>
          </a:xfrm>
          <a:custGeom>
            <a:rect b="b" l="l" r="r" t="t"/>
            <a:pathLst>
              <a:path extrusionOk="0" h="3422857" w="7914121">
                <a:moveTo>
                  <a:pt x="0" y="0"/>
                </a:moveTo>
                <a:lnTo>
                  <a:pt x="7914121" y="0"/>
                </a:lnTo>
                <a:lnTo>
                  <a:pt x="7914121" y="3422857"/>
                </a:lnTo>
                <a:lnTo>
                  <a:pt x="0" y="3422857"/>
                </a:lnTo>
                <a:lnTo>
                  <a:pt x="0" y="0"/>
                </a:lnTo>
                <a:close/>
              </a:path>
            </a:pathLst>
          </a:custGeom>
          <a:blipFill rotWithShape="1">
            <a:blip r:embed="rId4">
              <a:alphaModFix/>
            </a:blip>
            <a:stretch>
              <a:fillRect b="0" l="0" r="0" t="0"/>
            </a:stretch>
          </a:blipFill>
          <a:ln>
            <a:noFill/>
          </a:ln>
        </p:spPr>
      </p:sp>
      <p:sp>
        <p:nvSpPr>
          <p:cNvPr id="198" name="Google Shape;198;p6"/>
          <p:cNvSpPr/>
          <p:nvPr/>
        </p:nvSpPr>
        <p:spPr>
          <a:xfrm>
            <a:off x="2236009" y="2426215"/>
            <a:ext cx="1094579" cy="1094579"/>
          </a:xfrm>
          <a:custGeom>
            <a:rect b="b" l="l" r="r" t="t"/>
            <a:pathLst>
              <a:path extrusionOk="0" h="1094579" w="1094579">
                <a:moveTo>
                  <a:pt x="0" y="0"/>
                </a:moveTo>
                <a:lnTo>
                  <a:pt x="1094579" y="0"/>
                </a:lnTo>
                <a:lnTo>
                  <a:pt x="1094579" y="1094579"/>
                </a:lnTo>
                <a:lnTo>
                  <a:pt x="0" y="1094579"/>
                </a:lnTo>
                <a:lnTo>
                  <a:pt x="0" y="0"/>
                </a:lnTo>
                <a:close/>
              </a:path>
            </a:pathLst>
          </a:custGeom>
          <a:blipFill rotWithShape="1">
            <a:blip r:embed="rId5">
              <a:alphaModFix/>
            </a:blip>
            <a:stretch>
              <a:fillRect b="0" l="0" r="0" t="0"/>
            </a:stretch>
          </a:blipFill>
          <a:ln>
            <a:noFill/>
          </a:ln>
        </p:spPr>
      </p:sp>
      <p:sp>
        <p:nvSpPr>
          <p:cNvPr id="199" name="Google Shape;199;p6"/>
          <p:cNvSpPr/>
          <p:nvPr/>
        </p:nvSpPr>
        <p:spPr>
          <a:xfrm>
            <a:off x="5299604" y="2459773"/>
            <a:ext cx="1061021" cy="1061021"/>
          </a:xfrm>
          <a:custGeom>
            <a:rect b="b" l="l" r="r" t="t"/>
            <a:pathLst>
              <a:path extrusionOk="0" h="1061021" w="1061021">
                <a:moveTo>
                  <a:pt x="0" y="0"/>
                </a:moveTo>
                <a:lnTo>
                  <a:pt x="1061021" y="0"/>
                </a:lnTo>
                <a:lnTo>
                  <a:pt x="1061021" y="1061021"/>
                </a:lnTo>
                <a:lnTo>
                  <a:pt x="0" y="1061021"/>
                </a:lnTo>
                <a:lnTo>
                  <a:pt x="0" y="0"/>
                </a:lnTo>
                <a:close/>
              </a:path>
            </a:pathLst>
          </a:custGeom>
          <a:blipFill rotWithShape="1">
            <a:blip r:embed="rId6">
              <a:alphaModFix/>
            </a:blip>
            <a:stretch>
              <a:fillRect b="0" l="0" r="0" t="0"/>
            </a:stretch>
          </a:blipFill>
          <a:ln>
            <a:noFill/>
          </a:ln>
        </p:spPr>
      </p:sp>
      <p:sp>
        <p:nvSpPr>
          <p:cNvPr id="200" name="Google Shape;200;p6"/>
          <p:cNvSpPr txBox="1"/>
          <p:nvPr/>
        </p:nvSpPr>
        <p:spPr>
          <a:xfrm>
            <a:off x="1671076" y="3531106"/>
            <a:ext cx="2446258" cy="691644"/>
          </a:xfrm>
          <a:prstGeom prst="rect">
            <a:avLst/>
          </a:prstGeom>
          <a:noFill/>
          <a:ln>
            <a:noFill/>
          </a:ln>
        </p:spPr>
        <p:txBody>
          <a:bodyPr anchorCtr="0" anchor="t" bIns="0" lIns="0" spcFirstLastPara="1" rIns="0" wrap="square" tIns="0">
            <a:spAutoFit/>
          </a:bodyPr>
          <a:lstStyle/>
          <a:p>
            <a:pPr indent="0" lvl="0" marL="0" marR="0" rtl="0" algn="just">
              <a:lnSpc>
                <a:spcPct val="176022"/>
              </a:lnSpc>
              <a:spcBef>
                <a:spcPts val="0"/>
              </a:spcBef>
              <a:spcAft>
                <a:spcPts val="0"/>
              </a:spcAft>
              <a:buNone/>
            </a:pPr>
            <a:r>
              <a:rPr b="1" i="0" lang="en-US" sz="3399" u="none" cap="none" strike="noStrike">
                <a:solidFill>
                  <a:srgbClr val="02357A"/>
                </a:solidFill>
                <a:latin typeface="Open Sans ExtraBold"/>
                <a:ea typeface="Open Sans ExtraBold"/>
                <a:cs typeface="Open Sans ExtraBold"/>
                <a:sym typeface="Open Sans ExtraBold"/>
              </a:rPr>
              <a:t>50.000.000</a:t>
            </a:r>
            <a:endParaRPr/>
          </a:p>
        </p:txBody>
      </p:sp>
      <p:sp>
        <p:nvSpPr>
          <p:cNvPr id="201" name="Google Shape;201;p6"/>
          <p:cNvSpPr txBox="1"/>
          <p:nvPr/>
        </p:nvSpPr>
        <p:spPr>
          <a:xfrm>
            <a:off x="4937562" y="3531106"/>
            <a:ext cx="1785104" cy="691644"/>
          </a:xfrm>
          <a:prstGeom prst="rect">
            <a:avLst/>
          </a:prstGeom>
          <a:noFill/>
          <a:ln>
            <a:noFill/>
          </a:ln>
        </p:spPr>
        <p:txBody>
          <a:bodyPr anchorCtr="0" anchor="t" bIns="0" lIns="0" spcFirstLastPara="1" rIns="0" wrap="square" tIns="0">
            <a:spAutoFit/>
          </a:bodyPr>
          <a:lstStyle/>
          <a:p>
            <a:pPr indent="0" lvl="0" marL="0" marR="0" rtl="0" algn="just">
              <a:lnSpc>
                <a:spcPct val="176022"/>
              </a:lnSpc>
              <a:spcBef>
                <a:spcPts val="0"/>
              </a:spcBef>
              <a:spcAft>
                <a:spcPts val="0"/>
              </a:spcAft>
              <a:buNone/>
            </a:pPr>
            <a:r>
              <a:rPr b="1" i="0" lang="en-US" sz="3399" u="none" cap="none" strike="noStrike">
                <a:solidFill>
                  <a:srgbClr val="02357A"/>
                </a:solidFill>
                <a:latin typeface="Open Sans ExtraBold"/>
                <a:ea typeface="Open Sans ExtraBold"/>
                <a:cs typeface="Open Sans ExtraBold"/>
                <a:sym typeface="Open Sans ExtraBold"/>
              </a:rPr>
              <a:t>10 tuần</a:t>
            </a:r>
            <a:endParaRPr/>
          </a:p>
        </p:txBody>
      </p:sp>
      <p:sp>
        <p:nvSpPr>
          <p:cNvPr id="202" name="Google Shape;202;p6"/>
          <p:cNvSpPr/>
          <p:nvPr/>
        </p:nvSpPr>
        <p:spPr>
          <a:xfrm flipH="1">
            <a:off x="-1208819" y="6289121"/>
            <a:ext cx="14077867" cy="5938359"/>
          </a:xfrm>
          <a:custGeom>
            <a:rect b="b" l="l" r="r" t="t"/>
            <a:pathLst>
              <a:path extrusionOk="0" h="5938359" w="14077867">
                <a:moveTo>
                  <a:pt x="0" y="5938358"/>
                </a:moveTo>
                <a:lnTo>
                  <a:pt x="14077867" y="5938358"/>
                </a:lnTo>
                <a:lnTo>
                  <a:pt x="14077867" y="0"/>
                </a:lnTo>
                <a:lnTo>
                  <a:pt x="0" y="0"/>
                </a:lnTo>
                <a:lnTo>
                  <a:pt x="0" y="5938358"/>
                </a:lnTo>
                <a:close/>
              </a:path>
            </a:pathLst>
          </a:custGeom>
          <a:blipFill rotWithShape="1">
            <a:blip r:embed="rId7">
              <a:alphaModFix/>
            </a:blip>
            <a:stretch>
              <a:fillRect b="-14399" l="0" r="0" t="-14401"/>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cxnSp>
        <p:nvCxnSpPr>
          <p:cNvPr id="207" name="Google Shape;207;p7"/>
          <p:cNvCxnSpPr/>
          <p:nvPr/>
        </p:nvCxnSpPr>
        <p:spPr>
          <a:xfrm>
            <a:off x="1604401" y="1603215"/>
            <a:ext cx="2340396" cy="0"/>
          </a:xfrm>
          <a:prstGeom prst="straightConnector1">
            <a:avLst/>
          </a:prstGeom>
          <a:noFill/>
          <a:ln cap="flat" cmpd="sng" w="38100">
            <a:solidFill>
              <a:srgbClr val="004AAD"/>
            </a:solidFill>
            <a:prstDash val="solid"/>
            <a:round/>
            <a:headEnd len="sm" w="sm" type="none"/>
            <a:tailEnd len="sm" w="sm" type="none"/>
          </a:ln>
        </p:spPr>
      </p:cxnSp>
      <p:grpSp>
        <p:nvGrpSpPr>
          <p:cNvPr id="208" name="Google Shape;208;p7"/>
          <p:cNvGrpSpPr/>
          <p:nvPr/>
        </p:nvGrpSpPr>
        <p:grpSpPr>
          <a:xfrm>
            <a:off x="263125" y="520860"/>
            <a:ext cx="11410439" cy="1110930"/>
            <a:chOff x="0" y="0"/>
            <a:chExt cx="15213919" cy="1481240"/>
          </a:xfrm>
        </p:grpSpPr>
        <p:sp>
          <p:nvSpPr>
            <p:cNvPr id="209" name="Google Shape;209;p7"/>
            <p:cNvSpPr txBox="1"/>
            <p:nvPr/>
          </p:nvSpPr>
          <p:spPr>
            <a:xfrm>
              <a:off x="1853719" y="163532"/>
              <a:ext cx="1336020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DỰ ÁN</a:t>
              </a:r>
              <a:endParaRPr/>
            </a:p>
          </p:txBody>
        </p:sp>
        <p:grpSp>
          <p:nvGrpSpPr>
            <p:cNvPr id="210" name="Google Shape;210;p7"/>
            <p:cNvGrpSpPr/>
            <p:nvPr/>
          </p:nvGrpSpPr>
          <p:grpSpPr>
            <a:xfrm>
              <a:off x="0" y="0"/>
              <a:ext cx="1574882" cy="1481240"/>
              <a:chOff x="0" y="0"/>
              <a:chExt cx="879085" cy="826814"/>
            </a:xfrm>
          </p:grpSpPr>
          <p:sp>
            <p:nvSpPr>
              <p:cNvPr id="211" name="Google Shape;211;p7"/>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txBox="1"/>
              <p:nvPr/>
            </p:nvSpPr>
            <p:spPr>
              <a:xfrm>
                <a:off x="82414" y="1314"/>
                <a:ext cx="714256"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7"/>
            <p:cNvSpPr txBox="1"/>
            <p:nvPr/>
          </p:nvSpPr>
          <p:spPr>
            <a:xfrm>
              <a:off x="334511" y="164740"/>
              <a:ext cx="942213" cy="1063928"/>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02</a:t>
              </a:r>
              <a:endParaRPr/>
            </a:p>
          </p:txBody>
        </p:sp>
      </p:grpSp>
      <p:grpSp>
        <p:nvGrpSpPr>
          <p:cNvPr id="214" name="Google Shape;214;p7"/>
          <p:cNvGrpSpPr/>
          <p:nvPr/>
        </p:nvGrpSpPr>
        <p:grpSpPr>
          <a:xfrm>
            <a:off x="699241" y="1637346"/>
            <a:ext cx="12001195" cy="8104302"/>
            <a:chOff x="0" y="-47625"/>
            <a:chExt cx="3160808" cy="2134466"/>
          </a:xfrm>
        </p:grpSpPr>
        <p:sp>
          <p:nvSpPr>
            <p:cNvPr id="215" name="Google Shape;215;p7"/>
            <p:cNvSpPr/>
            <p:nvPr/>
          </p:nvSpPr>
          <p:spPr>
            <a:xfrm>
              <a:off x="0" y="0"/>
              <a:ext cx="3160808" cy="2086841"/>
            </a:xfrm>
            <a:custGeom>
              <a:rect b="b" l="l" r="r" t="t"/>
              <a:pathLst>
                <a:path extrusionOk="0" h="2086841" w="3160808">
                  <a:moveTo>
                    <a:pt x="0" y="0"/>
                  </a:moveTo>
                  <a:lnTo>
                    <a:pt x="3160808" y="0"/>
                  </a:lnTo>
                  <a:lnTo>
                    <a:pt x="3160808" y="2086841"/>
                  </a:lnTo>
                  <a:lnTo>
                    <a:pt x="0" y="2086841"/>
                  </a:lnTo>
                  <a:close/>
                </a:path>
              </a:pathLst>
            </a:custGeom>
            <a:solidFill>
              <a:srgbClr val="EBF8FF"/>
            </a:solidFill>
            <a:ln>
              <a:noFill/>
            </a:ln>
          </p:spPr>
        </p:sp>
        <p:sp>
          <p:nvSpPr>
            <p:cNvPr id="216" name="Google Shape;216;p7"/>
            <p:cNvSpPr txBox="1"/>
            <p:nvPr/>
          </p:nvSpPr>
          <p:spPr>
            <a:xfrm>
              <a:off x="0" y="-47625"/>
              <a:ext cx="3160808" cy="2134466"/>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7" name="Google Shape;217;p7"/>
          <p:cNvGrpSpPr/>
          <p:nvPr/>
        </p:nvGrpSpPr>
        <p:grpSpPr>
          <a:xfrm>
            <a:off x="953314" y="1976920"/>
            <a:ext cx="11577503" cy="544564"/>
            <a:chOff x="0" y="0"/>
            <a:chExt cx="3612445" cy="169916"/>
          </a:xfrm>
        </p:grpSpPr>
        <p:sp>
          <p:nvSpPr>
            <p:cNvPr id="218" name="Google Shape;218;p7"/>
            <p:cNvSpPr/>
            <p:nvPr/>
          </p:nvSpPr>
          <p:spPr>
            <a:xfrm>
              <a:off x="0" y="0"/>
              <a:ext cx="3612445" cy="169916"/>
            </a:xfrm>
            <a:custGeom>
              <a:rect b="b" l="l" r="r" t="t"/>
              <a:pathLst>
                <a:path extrusionOk="0" h="169916" w="3612445">
                  <a:moveTo>
                    <a:pt x="1337" y="0"/>
                  </a:moveTo>
                  <a:lnTo>
                    <a:pt x="3611107" y="0"/>
                  </a:lnTo>
                  <a:cubicBezTo>
                    <a:pt x="3611846" y="0"/>
                    <a:pt x="3612445" y="599"/>
                    <a:pt x="3612445" y="1337"/>
                  </a:cubicBezTo>
                  <a:lnTo>
                    <a:pt x="3612445" y="168579"/>
                  </a:lnTo>
                  <a:cubicBezTo>
                    <a:pt x="3612445" y="169318"/>
                    <a:pt x="3611846" y="169916"/>
                    <a:pt x="3611107" y="169916"/>
                  </a:cubicBezTo>
                  <a:lnTo>
                    <a:pt x="1337" y="169916"/>
                  </a:lnTo>
                  <a:cubicBezTo>
                    <a:pt x="599" y="169916"/>
                    <a:pt x="0" y="169318"/>
                    <a:pt x="0" y="168579"/>
                  </a:cubicBezTo>
                  <a:lnTo>
                    <a:pt x="0" y="1337"/>
                  </a:lnTo>
                  <a:cubicBezTo>
                    <a:pt x="0" y="599"/>
                    <a:pt x="599" y="0"/>
                    <a:pt x="1337" y="0"/>
                  </a:cubicBezTo>
                  <a:close/>
                </a:path>
              </a:pathLst>
            </a:custGeom>
            <a:solidFill>
              <a:srgbClr val="004AAD">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txBox="1"/>
            <p:nvPr/>
          </p:nvSpPr>
          <p:spPr>
            <a:xfrm>
              <a:off x="0" y="0"/>
              <a:ext cx="3612444" cy="169916"/>
            </a:xfrm>
            <a:prstGeom prst="rect">
              <a:avLst/>
            </a:prstGeom>
            <a:noFill/>
            <a:ln>
              <a:noFill/>
            </a:ln>
          </p:spPr>
          <p:txBody>
            <a:bodyPr anchorCtr="0" anchor="ctr" bIns="0" lIns="0" spcFirstLastPara="1" rIns="0" wrap="square" tIns="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0" name="Google Shape;220;p7"/>
          <p:cNvGrpSpPr/>
          <p:nvPr/>
        </p:nvGrpSpPr>
        <p:grpSpPr>
          <a:xfrm>
            <a:off x="1091552" y="2624793"/>
            <a:ext cx="2035309" cy="332655"/>
            <a:chOff x="0" y="0"/>
            <a:chExt cx="635063" cy="103796"/>
          </a:xfrm>
        </p:grpSpPr>
        <p:sp>
          <p:nvSpPr>
            <p:cNvPr id="221" name="Google Shape;221;p7"/>
            <p:cNvSpPr/>
            <p:nvPr/>
          </p:nvSpPr>
          <p:spPr>
            <a:xfrm>
              <a:off x="0" y="0"/>
              <a:ext cx="635063" cy="103796"/>
            </a:xfrm>
            <a:custGeom>
              <a:rect b="b" l="l" r="r" t="t"/>
              <a:pathLst>
                <a:path extrusionOk="0" h="103796" w="635063">
                  <a:moveTo>
                    <a:pt x="7608" y="0"/>
                  </a:moveTo>
                  <a:lnTo>
                    <a:pt x="627455" y="0"/>
                  </a:lnTo>
                  <a:cubicBezTo>
                    <a:pt x="631657" y="0"/>
                    <a:pt x="635063" y="3406"/>
                    <a:pt x="635063" y="7608"/>
                  </a:cubicBezTo>
                  <a:lnTo>
                    <a:pt x="635063" y="96188"/>
                  </a:lnTo>
                  <a:cubicBezTo>
                    <a:pt x="635063" y="100390"/>
                    <a:pt x="631657" y="103796"/>
                    <a:pt x="627455" y="103796"/>
                  </a:cubicBezTo>
                  <a:lnTo>
                    <a:pt x="7608" y="103796"/>
                  </a:lnTo>
                  <a:cubicBezTo>
                    <a:pt x="3406" y="103796"/>
                    <a:pt x="0" y="100390"/>
                    <a:pt x="0" y="96188"/>
                  </a:cubicBezTo>
                  <a:lnTo>
                    <a:pt x="0" y="7608"/>
                  </a:lnTo>
                  <a:cubicBezTo>
                    <a:pt x="0" y="3406"/>
                    <a:pt x="3406" y="0"/>
                    <a:pt x="7608" y="0"/>
                  </a:cubicBezTo>
                  <a:close/>
                </a:path>
              </a:pathLst>
            </a:custGeom>
            <a:solidFill>
              <a:srgbClr val="FCB6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txBox="1"/>
            <p:nvPr/>
          </p:nvSpPr>
          <p:spPr>
            <a:xfrm>
              <a:off x="0" y="0"/>
              <a:ext cx="635063" cy="103796"/>
            </a:xfrm>
            <a:prstGeom prst="rect">
              <a:avLst/>
            </a:prstGeom>
            <a:noFill/>
            <a:ln>
              <a:noFill/>
            </a:ln>
          </p:spPr>
          <p:txBody>
            <a:bodyPr anchorCtr="0" anchor="ctr" bIns="0" lIns="0" spcFirstLastPara="1" rIns="0" wrap="square" tIns="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3" name="Google Shape;223;p7"/>
          <p:cNvGrpSpPr/>
          <p:nvPr/>
        </p:nvGrpSpPr>
        <p:grpSpPr>
          <a:xfrm>
            <a:off x="8005309" y="1976920"/>
            <a:ext cx="1063357" cy="544564"/>
            <a:chOff x="0" y="0"/>
            <a:chExt cx="331792" cy="169916"/>
          </a:xfrm>
        </p:grpSpPr>
        <p:sp>
          <p:nvSpPr>
            <p:cNvPr id="224" name="Google Shape;224;p7"/>
            <p:cNvSpPr/>
            <p:nvPr/>
          </p:nvSpPr>
          <p:spPr>
            <a:xfrm>
              <a:off x="0" y="0"/>
              <a:ext cx="331792" cy="169916"/>
            </a:xfrm>
            <a:custGeom>
              <a:rect b="b" l="l" r="r" t="t"/>
              <a:pathLst>
                <a:path extrusionOk="0" h="169916" w="331792">
                  <a:moveTo>
                    <a:pt x="0" y="0"/>
                  </a:moveTo>
                  <a:lnTo>
                    <a:pt x="331792" y="0"/>
                  </a:lnTo>
                  <a:lnTo>
                    <a:pt x="331792" y="169916"/>
                  </a:lnTo>
                  <a:lnTo>
                    <a:pt x="0" y="169916"/>
                  </a:lnTo>
                  <a:close/>
                </a:path>
              </a:pathLst>
            </a:custGeom>
            <a:solidFill>
              <a:srgbClr val="467EC5"/>
            </a:solidFill>
            <a:ln>
              <a:noFill/>
            </a:ln>
          </p:spPr>
        </p:sp>
        <p:sp>
          <p:nvSpPr>
            <p:cNvPr id="225" name="Google Shape;225;p7"/>
            <p:cNvSpPr txBox="1"/>
            <p:nvPr/>
          </p:nvSpPr>
          <p:spPr>
            <a:xfrm>
              <a:off x="0" y="0"/>
              <a:ext cx="331792" cy="169916"/>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6" name="Google Shape;226;p7"/>
          <p:cNvGrpSpPr/>
          <p:nvPr/>
        </p:nvGrpSpPr>
        <p:grpSpPr>
          <a:xfrm>
            <a:off x="1091552" y="4189389"/>
            <a:ext cx="2035309" cy="332655"/>
            <a:chOff x="0" y="0"/>
            <a:chExt cx="635063" cy="103796"/>
          </a:xfrm>
        </p:grpSpPr>
        <p:sp>
          <p:nvSpPr>
            <p:cNvPr id="227" name="Google Shape;227;p7"/>
            <p:cNvSpPr/>
            <p:nvPr/>
          </p:nvSpPr>
          <p:spPr>
            <a:xfrm>
              <a:off x="0" y="0"/>
              <a:ext cx="635063" cy="103796"/>
            </a:xfrm>
            <a:custGeom>
              <a:rect b="b" l="l" r="r" t="t"/>
              <a:pathLst>
                <a:path extrusionOk="0" h="103796" w="635063">
                  <a:moveTo>
                    <a:pt x="7608" y="0"/>
                  </a:moveTo>
                  <a:lnTo>
                    <a:pt x="627455" y="0"/>
                  </a:lnTo>
                  <a:cubicBezTo>
                    <a:pt x="631657" y="0"/>
                    <a:pt x="635063" y="3406"/>
                    <a:pt x="635063" y="7608"/>
                  </a:cubicBezTo>
                  <a:lnTo>
                    <a:pt x="635063" y="96188"/>
                  </a:lnTo>
                  <a:cubicBezTo>
                    <a:pt x="635063" y="100390"/>
                    <a:pt x="631657" y="103796"/>
                    <a:pt x="627455" y="103796"/>
                  </a:cubicBezTo>
                  <a:lnTo>
                    <a:pt x="7608" y="103796"/>
                  </a:lnTo>
                  <a:cubicBezTo>
                    <a:pt x="3406" y="103796"/>
                    <a:pt x="0" y="100390"/>
                    <a:pt x="0" y="96188"/>
                  </a:cubicBezTo>
                  <a:lnTo>
                    <a:pt x="0" y="7608"/>
                  </a:lnTo>
                  <a:cubicBezTo>
                    <a:pt x="0" y="3406"/>
                    <a:pt x="3406" y="0"/>
                    <a:pt x="7608" y="0"/>
                  </a:cubicBezTo>
                  <a:close/>
                </a:path>
              </a:pathLst>
            </a:custGeom>
            <a:solidFill>
              <a:srgbClr val="6F7E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txBox="1"/>
            <p:nvPr/>
          </p:nvSpPr>
          <p:spPr>
            <a:xfrm>
              <a:off x="0" y="0"/>
              <a:ext cx="635063" cy="103796"/>
            </a:xfrm>
            <a:prstGeom prst="rect">
              <a:avLst/>
            </a:prstGeom>
            <a:noFill/>
            <a:ln>
              <a:noFill/>
            </a:ln>
          </p:spPr>
          <p:txBody>
            <a:bodyPr anchorCtr="0" anchor="ctr" bIns="0" lIns="0" spcFirstLastPara="1" rIns="0" wrap="square" tIns="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9" name="Google Shape;229;p7"/>
          <p:cNvGrpSpPr/>
          <p:nvPr/>
        </p:nvGrpSpPr>
        <p:grpSpPr>
          <a:xfrm>
            <a:off x="1091552" y="5326663"/>
            <a:ext cx="2035309" cy="332655"/>
            <a:chOff x="0" y="0"/>
            <a:chExt cx="635063" cy="103796"/>
          </a:xfrm>
        </p:grpSpPr>
        <p:sp>
          <p:nvSpPr>
            <p:cNvPr id="230" name="Google Shape;230;p7"/>
            <p:cNvSpPr/>
            <p:nvPr/>
          </p:nvSpPr>
          <p:spPr>
            <a:xfrm>
              <a:off x="0" y="0"/>
              <a:ext cx="635063" cy="103796"/>
            </a:xfrm>
            <a:custGeom>
              <a:rect b="b" l="l" r="r" t="t"/>
              <a:pathLst>
                <a:path extrusionOk="0" h="103796" w="635063">
                  <a:moveTo>
                    <a:pt x="7608" y="0"/>
                  </a:moveTo>
                  <a:lnTo>
                    <a:pt x="627455" y="0"/>
                  </a:lnTo>
                  <a:cubicBezTo>
                    <a:pt x="631657" y="0"/>
                    <a:pt x="635063" y="3406"/>
                    <a:pt x="635063" y="7608"/>
                  </a:cubicBezTo>
                  <a:lnTo>
                    <a:pt x="635063" y="96188"/>
                  </a:lnTo>
                  <a:cubicBezTo>
                    <a:pt x="635063" y="100390"/>
                    <a:pt x="631657" y="103796"/>
                    <a:pt x="627455" y="103796"/>
                  </a:cubicBezTo>
                  <a:lnTo>
                    <a:pt x="7608" y="103796"/>
                  </a:lnTo>
                  <a:cubicBezTo>
                    <a:pt x="3406" y="103796"/>
                    <a:pt x="0" y="100390"/>
                    <a:pt x="0" y="96188"/>
                  </a:cubicBezTo>
                  <a:lnTo>
                    <a:pt x="0" y="7608"/>
                  </a:lnTo>
                  <a:cubicBezTo>
                    <a:pt x="0" y="3406"/>
                    <a:pt x="3406" y="0"/>
                    <a:pt x="7608" y="0"/>
                  </a:cubicBezTo>
                  <a:close/>
                </a:path>
              </a:pathLst>
            </a:custGeom>
            <a:solidFill>
              <a:srgbClr val="216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txBox="1"/>
            <p:nvPr/>
          </p:nvSpPr>
          <p:spPr>
            <a:xfrm>
              <a:off x="0" y="0"/>
              <a:ext cx="635063" cy="103796"/>
            </a:xfrm>
            <a:prstGeom prst="rect">
              <a:avLst/>
            </a:prstGeom>
            <a:noFill/>
            <a:ln>
              <a:noFill/>
            </a:ln>
          </p:spPr>
          <p:txBody>
            <a:bodyPr anchorCtr="0" anchor="ctr" bIns="0" lIns="0" spcFirstLastPara="1" rIns="0" wrap="square" tIns="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7"/>
          <p:cNvGrpSpPr/>
          <p:nvPr/>
        </p:nvGrpSpPr>
        <p:grpSpPr>
          <a:xfrm>
            <a:off x="1091552" y="6858658"/>
            <a:ext cx="2035309" cy="332655"/>
            <a:chOff x="0" y="0"/>
            <a:chExt cx="635063" cy="103796"/>
          </a:xfrm>
        </p:grpSpPr>
        <p:sp>
          <p:nvSpPr>
            <p:cNvPr id="233" name="Google Shape;233;p7"/>
            <p:cNvSpPr/>
            <p:nvPr/>
          </p:nvSpPr>
          <p:spPr>
            <a:xfrm>
              <a:off x="0" y="0"/>
              <a:ext cx="635063" cy="103796"/>
            </a:xfrm>
            <a:custGeom>
              <a:rect b="b" l="l" r="r" t="t"/>
              <a:pathLst>
                <a:path extrusionOk="0" h="103796" w="635063">
                  <a:moveTo>
                    <a:pt x="7608" y="0"/>
                  </a:moveTo>
                  <a:lnTo>
                    <a:pt x="627455" y="0"/>
                  </a:lnTo>
                  <a:cubicBezTo>
                    <a:pt x="631657" y="0"/>
                    <a:pt x="635063" y="3406"/>
                    <a:pt x="635063" y="7608"/>
                  </a:cubicBezTo>
                  <a:lnTo>
                    <a:pt x="635063" y="96188"/>
                  </a:lnTo>
                  <a:cubicBezTo>
                    <a:pt x="635063" y="100390"/>
                    <a:pt x="631657" y="103796"/>
                    <a:pt x="627455" y="103796"/>
                  </a:cubicBezTo>
                  <a:lnTo>
                    <a:pt x="7608" y="103796"/>
                  </a:lnTo>
                  <a:cubicBezTo>
                    <a:pt x="3406" y="103796"/>
                    <a:pt x="0" y="100390"/>
                    <a:pt x="0" y="96188"/>
                  </a:cubicBezTo>
                  <a:lnTo>
                    <a:pt x="0" y="7608"/>
                  </a:lnTo>
                  <a:cubicBezTo>
                    <a:pt x="0" y="3406"/>
                    <a:pt x="3406" y="0"/>
                    <a:pt x="7608" y="0"/>
                  </a:cubicBezTo>
                  <a:close/>
                </a:path>
              </a:pathLst>
            </a:custGeom>
            <a:solidFill>
              <a:srgbClr val="5AD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txBox="1"/>
            <p:nvPr/>
          </p:nvSpPr>
          <p:spPr>
            <a:xfrm>
              <a:off x="0" y="0"/>
              <a:ext cx="635063" cy="103796"/>
            </a:xfrm>
            <a:prstGeom prst="rect">
              <a:avLst/>
            </a:prstGeom>
            <a:noFill/>
            <a:ln>
              <a:noFill/>
            </a:ln>
          </p:spPr>
          <p:txBody>
            <a:bodyPr anchorCtr="0" anchor="ctr" bIns="0" lIns="0" spcFirstLastPara="1" rIns="0" wrap="square" tIns="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7"/>
          <p:cNvGrpSpPr/>
          <p:nvPr/>
        </p:nvGrpSpPr>
        <p:grpSpPr>
          <a:xfrm>
            <a:off x="1091552" y="8200909"/>
            <a:ext cx="2035309" cy="332655"/>
            <a:chOff x="0" y="0"/>
            <a:chExt cx="635063" cy="103796"/>
          </a:xfrm>
        </p:grpSpPr>
        <p:sp>
          <p:nvSpPr>
            <p:cNvPr id="236" name="Google Shape;236;p7"/>
            <p:cNvSpPr/>
            <p:nvPr/>
          </p:nvSpPr>
          <p:spPr>
            <a:xfrm>
              <a:off x="0" y="0"/>
              <a:ext cx="635063" cy="103796"/>
            </a:xfrm>
            <a:custGeom>
              <a:rect b="b" l="l" r="r" t="t"/>
              <a:pathLst>
                <a:path extrusionOk="0" h="103796" w="635063">
                  <a:moveTo>
                    <a:pt x="7608" y="0"/>
                  </a:moveTo>
                  <a:lnTo>
                    <a:pt x="627455" y="0"/>
                  </a:lnTo>
                  <a:cubicBezTo>
                    <a:pt x="631657" y="0"/>
                    <a:pt x="635063" y="3406"/>
                    <a:pt x="635063" y="7608"/>
                  </a:cubicBezTo>
                  <a:lnTo>
                    <a:pt x="635063" y="96188"/>
                  </a:lnTo>
                  <a:cubicBezTo>
                    <a:pt x="635063" y="100390"/>
                    <a:pt x="631657" y="103796"/>
                    <a:pt x="627455" y="103796"/>
                  </a:cubicBezTo>
                  <a:lnTo>
                    <a:pt x="7608" y="103796"/>
                  </a:lnTo>
                  <a:cubicBezTo>
                    <a:pt x="3406" y="103796"/>
                    <a:pt x="0" y="100390"/>
                    <a:pt x="0" y="96188"/>
                  </a:cubicBezTo>
                  <a:lnTo>
                    <a:pt x="0" y="7608"/>
                  </a:lnTo>
                  <a:cubicBezTo>
                    <a:pt x="0" y="3406"/>
                    <a:pt x="3406" y="0"/>
                    <a:pt x="7608" y="0"/>
                  </a:cubicBezTo>
                  <a:close/>
                </a:path>
              </a:pathLst>
            </a:custGeom>
            <a:solidFill>
              <a:srgbClr val="FF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txBox="1"/>
            <p:nvPr/>
          </p:nvSpPr>
          <p:spPr>
            <a:xfrm>
              <a:off x="0" y="0"/>
              <a:ext cx="635063" cy="103796"/>
            </a:xfrm>
            <a:prstGeom prst="rect">
              <a:avLst/>
            </a:prstGeom>
            <a:noFill/>
            <a:ln>
              <a:noFill/>
            </a:ln>
          </p:spPr>
          <p:txBody>
            <a:bodyPr anchorCtr="0" anchor="ctr" bIns="0" lIns="0" spcFirstLastPara="1" rIns="0" wrap="square" tIns="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38" name="Google Shape;238;p7"/>
          <p:cNvCxnSpPr/>
          <p:nvPr/>
        </p:nvCxnSpPr>
        <p:spPr>
          <a:xfrm rot="10800000">
            <a:off x="4847608" y="2809763"/>
            <a:ext cx="0" cy="6734524"/>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39" name="Google Shape;239;p7"/>
          <p:cNvCxnSpPr/>
          <p:nvPr/>
        </p:nvCxnSpPr>
        <p:spPr>
          <a:xfrm rot="10800000">
            <a:off x="5900175" y="2809763"/>
            <a:ext cx="0" cy="6734524"/>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40" name="Google Shape;240;p7"/>
          <p:cNvCxnSpPr/>
          <p:nvPr/>
        </p:nvCxnSpPr>
        <p:spPr>
          <a:xfrm rot="10800000">
            <a:off x="6952742" y="2809763"/>
            <a:ext cx="0" cy="6734524"/>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41" name="Google Shape;241;p7"/>
          <p:cNvCxnSpPr/>
          <p:nvPr/>
        </p:nvCxnSpPr>
        <p:spPr>
          <a:xfrm rot="10800000">
            <a:off x="10110193" y="2796773"/>
            <a:ext cx="0" cy="6734524"/>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42" name="Google Shape;242;p7"/>
          <p:cNvCxnSpPr/>
          <p:nvPr/>
        </p:nvCxnSpPr>
        <p:spPr>
          <a:xfrm rot="10800000">
            <a:off x="11174066" y="2796773"/>
            <a:ext cx="0" cy="6734524"/>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43" name="Google Shape;243;p7"/>
          <p:cNvCxnSpPr/>
          <p:nvPr/>
        </p:nvCxnSpPr>
        <p:spPr>
          <a:xfrm rot="10800000">
            <a:off x="12234290" y="2796773"/>
            <a:ext cx="0" cy="6734524"/>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44" name="Google Shape;244;p7"/>
          <p:cNvCxnSpPr/>
          <p:nvPr/>
        </p:nvCxnSpPr>
        <p:spPr>
          <a:xfrm rot="10800000">
            <a:off x="3745505" y="2796773"/>
            <a:ext cx="0" cy="6734524"/>
          </a:xfrm>
          <a:prstGeom prst="straightConnector1">
            <a:avLst/>
          </a:prstGeom>
          <a:noFill/>
          <a:ln cap="flat" cmpd="sng" w="9525">
            <a:solidFill>
              <a:srgbClr val="000000">
                <a:alpha val="53333"/>
              </a:srgbClr>
            </a:solidFill>
            <a:prstDash val="solid"/>
            <a:round/>
            <a:headEnd len="sm" w="sm" type="none"/>
            <a:tailEnd len="sm" w="sm" type="none"/>
          </a:ln>
        </p:spPr>
      </p:cxnSp>
      <p:cxnSp>
        <p:nvCxnSpPr>
          <p:cNvPr id="245" name="Google Shape;245;p7"/>
          <p:cNvCxnSpPr/>
          <p:nvPr/>
        </p:nvCxnSpPr>
        <p:spPr>
          <a:xfrm rot="10800000">
            <a:off x="8016366" y="2796773"/>
            <a:ext cx="0" cy="6734524"/>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46" name="Google Shape;246;p7"/>
          <p:cNvCxnSpPr/>
          <p:nvPr/>
        </p:nvCxnSpPr>
        <p:spPr>
          <a:xfrm rot="10800000">
            <a:off x="9068666" y="2796773"/>
            <a:ext cx="0" cy="6734524"/>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47" name="Google Shape;247;p7"/>
          <p:cNvCxnSpPr/>
          <p:nvPr/>
        </p:nvCxnSpPr>
        <p:spPr>
          <a:xfrm>
            <a:off x="3745505" y="4189389"/>
            <a:ext cx="8488786" cy="0"/>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48" name="Google Shape;248;p7"/>
          <p:cNvCxnSpPr/>
          <p:nvPr/>
        </p:nvCxnSpPr>
        <p:spPr>
          <a:xfrm>
            <a:off x="3745505" y="2796773"/>
            <a:ext cx="8488786" cy="0"/>
          </a:xfrm>
          <a:prstGeom prst="straightConnector1">
            <a:avLst/>
          </a:prstGeom>
          <a:noFill/>
          <a:ln cap="flat" cmpd="sng" w="9525">
            <a:solidFill>
              <a:srgbClr val="000000">
                <a:alpha val="53333"/>
              </a:srgbClr>
            </a:solidFill>
            <a:prstDash val="solid"/>
            <a:round/>
            <a:headEnd len="sm" w="sm" type="none"/>
            <a:tailEnd len="sm" w="sm" type="none"/>
          </a:ln>
        </p:spPr>
      </p:cxnSp>
      <p:cxnSp>
        <p:nvCxnSpPr>
          <p:cNvPr id="249" name="Google Shape;249;p7"/>
          <p:cNvCxnSpPr/>
          <p:nvPr/>
        </p:nvCxnSpPr>
        <p:spPr>
          <a:xfrm rot="10800000">
            <a:off x="4853012" y="2123718"/>
            <a:ext cx="0" cy="250968"/>
          </a:xfrm>
          <a:prstGeom prst="straightConnector1">
            <a:avLst/>
          </a:prstGeom>
          <a:noFill/>
          <a:ln cap="flat" cmpd="sng" w="9525">
            <a:solidFill>
              <a:srgbClr val="D5D5D5"/>
            </a:solidFill>
            <a:prstDash val="solid"/>
            <a:round/>
            <a:headEnd len="sm" w="sm" type="none"/>
            <a:tailEnd len="sm" w="sm" type="none"/>
          </a:ln>
        </p:spPr>
      </p:cxnSp>
      <p:cxnSp>
        <p:nvCxnSpPr>
          <p:cNvPr id="250" name="Google Shape;250;p7"/>
          <p:cNvCxnSpPr/>
          <p:nvPr/>
        </p:nvCxnSpPr>
        <p:spPr>
          <a:xfrm rot="10800000">
            <a:off x="5905579" y="2123718"/>
            <a:ext cx="0" cy="250968"/>
          </a:xfrm>
          <a:prstGeom prst="straightConnector1">
            <a:avLst/>
          </a:prstGeom>
          <a:noFill/>
          <a:ln cap="flat" cmpd="sng" w="9525">
            <a:solidFill>
              <a:srgbClr val="D5D5D5"/>
            </a:solidFill>
            <a:prstDash val="solid"/>
            <a:round/>
            <a:headEnd len="sm" w="sm" type="none"/>
            <a:tailEnd len="sm" w="sm" type="none"/>
          </a:ln>
        </p:spPr>
      </p:cxnSp>
      <p:cxnSp>
        <p:nvCxnSpPr>
          <p:cNvPr id="251" name="Google Shape;251;p7"/>
          <p:cNvCxnSpPr/>
          <p:nvPr/>
        </p:nvCxnSpPr>
        <p:spPr>
          <a:xfrm rot="10800000">
            <a:off x="6958146" y="2123718"/>
            <a:ext cx="0" cy="250968"/>
          </a:xfrm>
          <a:prstGeom prst="straightConnector1">
            <a:avLst/>
          </a:prstGeom>
          <a:noFill/>
          <a:ln cap="flat" cmpd="sng" w="9525">
            <a:solidFill>
              <a:srgbClr val="D5D5D5"/>
            </a:solidFill>
            <a:prstDash val="solid"/>
            <a:round/>
            <a:headEnd len="sm" w="sm" type="none"/>
            <a:tailEnd len="sm" w="sm" type="none"/>
          </a:ln>
        </p:spPr>
      </p:cxnSp>
      <p:cxnSp>
        <p:nvCxnSpPr>
          <p:cNvPr id="252" name="Google Shape;252;p7"/>
          <p:cNvCxnSpPr/>
          <p:nvPr/>
        </p:nvCxnSpPr>
        <p:spPr>
          <a:xfrm rot="10800000">
            <a:off x="8010713" y="2123718"/>
            <a:ext cx="0" cy="250968"/>
          </a:xfrm>
          <a:prstGeom prst="straightConnector1">
            <a:avLst/>
          </a:prstGeom>
          <a:noFill/>
          <a:ln cap="flat" cmpd="sng" w="9525">
            <a:solidFill>
              <a:srgbClr val="D5D5D5"/>
            </a:solidFill>
            <a:prstDash val="solid"/>
            <a:round/>
            <a:headEnd len="sm" w="sm" type="none"/>
            <a:tailEnd len="sm" w="sm" type="none"/>
          </a:ln>
        </p:spPr>
      </p:cxnSp>
      <p:cxnSp>
        <p:nvCxnSpPr>
          <p:cNvPr id="253" name="Google Shape;253;p7"/>
          <p:cNvCxnSpPr/>
          <p:nvPr/>
        </p:nvCxnSpPr>
        <p:spPr>
          <a:xfrm rot="10800000">
            <a:off x="9063279" y="2123718"/>
            <a:ext cx="0" cy="250968"/>
          </a:xfrm>
          <a:prstGeom prst="straightConnector1">
            <a:avLst/>
          </a:prstGeom>
          <a:noFill/>
          <a:ln cap="flat" cmpd="sng" w="9525">
            <a:solidFill>
              <a:srgbClr val="D5D5D5"/>
            </a:solidFill>
            <a:prstDash val="solid"/>
            <a:round/>
            <a:headEnd len="sm" w="sm" type="none"/>
            <a:tailEnd len="sm" w="sm" type="none"/>
          </a:ln>
        </p:spPr>
      </p:cxnSp>
      <p:cxnSp>
        <p:nvCxnSpPr>
          <p:cNvPr id="254" name="Google Shape;254;p7"/>
          <p:cNvCxnSpPr/>
          <p:nvPr/>
        </p:nvCxnSpPr>
        <p:spPr>
          <a:xfrm rot="10800000">
            <a:off x="10115846" y="2123718"/>
            <a:ext cx="0" cy="250968"/>
          </a:xfrm>
          <a:prstGeom prst="straightConnector1">
            <a:avLst/>
          </a:prstGeom>
          <a:noFill/>
          <a:ln cap="flat" cmpd="sng" w="9525">
            <a:solidFill>
              <a:srgbClr val="D5D5D5"/>
            </a:solidFill>
            <a:prstDash val="solid"/>
            <a:round/>
            <a:headEnd len="sm" w="sm" type="none"/>
            <a:tailEnd len="sm" w="sm" type="none"/>
          </a:ln>
        </p:spPr>
      </p:cxnSp>
      <p:cxnSp>
        <p:nvCxnSpPr>
          <p:cNvPr id="255" name="Google Shape;255;p7"/>
          <p:cNvCxnSpPr/>
          <p:nvPr/>
        </p:nvCxnSpPr>
        <p:spPr>
          <a:xfrm rot="10800000">
            <a:off x="11168413" y="2123718"/>
            <a:ext cx="0" cy="250968"/>
          </a:xfrm>
          <a:prstGeom prst="straightConnector1">
            <a:avLst/>
          </a:prstGeom>
          <a:noFill/>
          <a:ln cap="flat" cmpd="sng" w="9525">
            <a:solidFill>
              <a:srgbClr val="D5D5D5"/>
            </a:solidFill>
            <a:prstDash val="solid"/>
            <a:round/>
            <a:headEnd len="sm" w="sm" type="none"/>
            <a:tailEnd len="sm" w="sm" type="none"/>
          </a:ln>
        </p:spPr>
      </p:cxnSp>
      <p:cxnSp>
        <p:nvCxnSpPr>
          <p:cNvPr id="256" name="Google Shape;256;p7"/>
          <p:cNvCxnSpPr/>
          <p:nvPr/>
        </p:nvCxnSpPr>
        <p:spPr>
          <a:xfrm>
            <a:off x="3745505" y="5582005"/>
            <a:ext cx="8488786" cy="0"/>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57" name="Google Shape;257;p7"/>
          <p:cNvCxnSpPr/>
          <p:nvPr/>
        </p:nvCxnSpPr>
        <p:spPr>
          <a:xfrm>
            <a:off x="3745505" y="6974621"/>
            <a:ext cx="8488786" cy="0"/>
          </a:xfrm>
          <a:prstGeom prst="straightConnector1">
            <a:avLst/>
          </a:prstGeom>
          <a:noFill/>
          <a:ln cap="flat" cmpd="sng" w="9525">
            <a:solidFill>
              <a:srgbClr val="000000">
                <a:alpha val="49803"/>
              </a:srgbClr>
            </a:solidFill>
            <a:prstDash val="solid"/>
            <a:round/>
            <a:headEnd len="sm" w="sm" type="none"/>
            <a:tailEnd len="sm" w="sm" type="none"/>
          </a:ln>
        </p:spPr>
      </p:cxnSp>
      <p:cxnSp>
        <p:nvCxnSpPr>
          <p:cNvPr id="258" name="Google Shape;258;p7"/>
          <p:cNvCxnSpPr/>
          <p:nvPr/>
        </p:nvCxnSpPr>
        <p:spPr>
          <a:xfrm>
            <a:off x="3745505" y="8367236"/>
            <a:ext cx="8488786" cy="0"/>
          </a:xfrm>
          <a:prstGeom prst="straightConnector1">
            <a:avLst/>
          </a:prstGeom>
          <a:noFill/>
          <a:ln cap="flat" cmpd="sng" w="9525">
            <a:solidFill>
              <a:srgbClr val="000000">
                <a:alpha val="49803"/>
              </a:srgbClr>
            </a:solidFill>
            <a:prstDash val="solid"/>
            <a:round/>
            <a:headEnd len="sm" w="sm" type="none"/>
            <a:tailEnd len="sm" w="sm" type="none"/>
          </a:ln>
        </p:spPr>
      </p:cxnSp>
      <p:sp>
        <p:nvSpPr>
          <p:cNvPr id="259" name="Google Shape;259;p7"/>
          <p:cNvSpPr txBox="1"/>
          <p:nvPr/>
        </p:nvSpPr>
        <p:spPr>
          <a:xfrm>
            <a:off x="1222075" y="2714719"/>
            <a:ext cx="1904787"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231F20"/>
                </a:solidFill>
                <a:latin typeface="Bricolage Grotesque"/>
                <a:ea typeface="Bricolage Grotesque"/>
                <a:cs typeface="Bricolage Grotesque"/>
                <a:sym typeface="Bricolage Grotesque"/>
              </a:rPr>
              <a:t>Tiếp nhận yêu cầu </a:t>
            </a:r>
            <a:endParaRPr/>
          </a:p>
        </p:txBody>
      </p:sp>
      <p:sp>
        <p:nvSpPr>
          <p:cNvPr id="260" name="Google Shape;260;p7"/>
          <p:cNvSpPr txBox="1"/>
          <p:nvPr/>
        </p:nvSpPr>
        <p:spPr>
          <a:xfrm>
            <a:off x="1222075" y="4284476"/>
            <a:ext cx="1904787"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FFFFFF"/>
                </a:solidFill>
                <a:latin typeface="Bricolage Grotesque"/>
                <a:ea typeface="Bricolage Grotesque"/>
                <a:cs typeface="Bricolage Grotesque"/>
                <a:sym typeface="Bricolage Grotesque"/>
              </a:rPr>
              <a:t>Phân tích yêu cầu </a:t>
            </a:r>
            <a:endParaRPr/>
          </a:p>
        </p:txBody>
      </p:sp>
      <p:sp>
        <p:nvSpPr>
          <p:cNvPr id="261" name="Google Shape;261;p7"/>
          <p:cNvSpPr txBox="1"/>
          <p:nvPr/>
        </p:nvSpPr>
        <p:spPr>
          <a:xfrm>
            <a:off x="1222075" y="5425571"/>
            <a:ext cx="1904787"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FFFFFF"/>
                </a:solidFill>
                <a:latin typeface="Bricolage Grotesque"/>
                <a:ea typeface="Bricolage Grotesque"/>
                <a:cs typeface="Bricolage Grotesque"/>
                <a:sym typeface="Bricolage Grotesque"/>
              </a:rPr>
              <a:t>Thiết kế hệ thống</a:t>
            </a:r>
            <a:endParaRPr/>
          </a:p>
        </p:txBody>
      </p:sp>
      <p:sp>
        <p:nvSpPr>
          <p:cNvPr id="262" name="Google Shape;262;p7"/>
          <p:cNvSpPr txBox="1"/>
          <p:nvPr/>
        </p:nvSpPr>
        <p:spPr>
          <a:xfrm>
            <a:off x="1222075" y="6948584"/>
            <a:ext cx="1904787"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231F20"/>
                </a:solidFill>
                <a:latin typeface="Bricolage Grotesque"/>
                <a:ea typeface="Bricolage Grotesque"/>
                <a:cs typeface="Bricolage Grotesque"/>
                <a:sym typeface="Bricolage Grotesque"/>
              </a:rPr>
              <a:t>Phát triển hệ thống</a:t>
            </a:r>
            <a:endParaRPr/>
          </a:p>
        </p:txBody>
      </p:sp>
      <p:sp>
        <p:nvSpPr>
          <p:cNvPr id="263" name="Google Shape;263;p7"/>
          <p:cNvSpPr txBox="1"/>
          <p:nvPr/>
        </p:nvSpPr>
        <p:spPr>
          <a:xfrm>
            <a:off x="1091552" y="3174229"/>
            <a:ext cx="2461748"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0" i="0" lang="en-US" sz="1187" u="none" cap="none" strike="noStrike">
                <a:solidFill>
                  <a:srgbClr val="231F20"/>
                </a:solidFill>
                <a:latin typeface="Bricolage Grotesque"/>
                <a:ea typeface="Bricolage Grotesque"/>
                <a:cs typeface="Bricolage Grotesque"/>
                <a:sym typeface="Bricolage Grotesque"/>
              </a:rPr>
              <a:t>Xác định product backlog</a:t>
            </a:r>
            <a:endParaRPr/>
          </a:p>
        </p:txBody>
      </p:sp>
      <p:sp>
        <p:nvSpPr>
          <p:cNvPr id="264" name="Google Shape;264;p7"/>
          <p:cNvSpPr txBox="1"/>
          <p:nvPr/>
        </p:nvSpPr>
        <p:spPr>
          <a:xfrm>
            <a:off x="1114165" y="4882060"/>
            <a:ext cx="2478707"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0" i="0" lang="en-US" sz="1187" u="none" cap="none" strike="noStrike">
                <a:solidFill>
                  <a:srgbClr val="231F20"/>
                </a:solidFill>
                <a:latin typeface="Bricolage Grotesque"/>
                <a:ea typeface="Bricolage Grotesque"/>
                <a:cs typeface="Bricolage Grotesque"/>
                <a:sym typeface="Bricolage Grotesque"/>
              </a:rPr>
              <a:t>Xác định yêu cầu chức năng</a:t>
            </a:r>
            <a:endParaRPr/>
          </a:p>
        </p:txBody>
      </p:sp>
      <p:sp>
        <p:nvSpPr>
          <p:cNvPr id="265" name="Google Shape;265;p7"/>
          <p:cNvSpPr txBox="1"/>
          <p:nvPr/>
        </p:nvSpPr>
        <p:spPr>
          <a:xfrm>
            <a:off x="1091552" y="5921493"/>
            <a:ext cx="2473054"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0" i="0" lang="en-US" sz="1187" u="none" cap="none" strike="noStrike">
                <a:solidFill>
                  <a:srgbClr val="231F20"/>
                </a:solidFill>
                <a:latin typeface="Bricolage Grotesque"/>
                <a:ea typeface="Bricolage Grotesque"/>
                <a:cs typeface="Bricolage Grotesque"/>
                <a:sym typeface="Bricolage Grotesque"/>
              </a:rPr>
              <a:t>Xây dựng mockup UX/UX</a:t>
            </a:r>
            <a:endParaRPr/>
          </a:p>
        </p:txBody>
      </p:sp>
      <p:sp>
        <p:nvSpPr>
          <p:cNvPr id="266" name="Google Shape;266;p7"/>
          <p:cNvSpPr txBox="1"/>
          <p:nvPr/>
        </p:nvSpPr>
        <p:spPr>
          <a:xfrm>
            <a:off x="1091552" y="3559831"/>
            <a:ext cx="2461748" cy="320458"/>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0" i="0" lang="en-US" sz="1187" u="none" cap="none" strike="noStrike">
                <a:solidFill>
                  <a:srgbClr val="231F20"/>
                </a:solidFill>
                <a:latin typeface="Bricolage Grotesque"/>
                <a:ea typeface="Bricolage Grotesque"/>
                <a:cs typeface="Bricolage Grotesque"/>
                <a:sym typeface="Bricolage Grotesque"/>
              </a:rPr>
              <a:t>Thiết lập thứ tự ưu tiên product backlog</a:t>
            </a:r>
            <a:endParaRPr/>
          </a:p>
        </p:txBody>
      </p:sp>
      <p:sp>
        <p:nvSpPr>
          <p:cNvPr id="267" name="Google Shape;267;p7"/>
          <p:cNvSpPr txBox="1"/>
          <p:nvPr/>
        </p:nvSpPr>
        <p:spPr>
          <a:xfrm>
            <a:off x="1091552" y="6345917"/>
            <a:ext cx="2473054"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0" i="0" lang="en-US" sz="1187" u="none" cap="none" strike="noStrike">
                <a:solidFill>
                  <a:srgbClr val="231F20"/>
                </a:solidFill>
                <a:latin typeface="Bricolage Grotesque"/>
                <a:ea typeface="Bricolage Grotesque"/>
                <a:cs typeface="Bricolage Grotesque"/>
                <a:sym typeface="Bricolage Grotesque"/>
              </a:rPr>
              <a:t>Tài liệu mô tả hệ thống</a:t>
            </a:r>
            <a:endParaRPr/>
          </a:p>
        </p:txBody>
      </p:sp>
      <p:sp>
        <p:nvSpPr>
          <p:cNvPr id="268" name="Google Shape;268;p7"/>
          <p:cNvSpPr txBox="1"/>
          <p:nvPr/>
        </p:nvSpPr>
        <p:spPr>
          <a:xfrm>
            <a:off x="1343984" y="2154485"/>
            <a:ext cx="1845061" cy="198961"/>
          </a:xfrm>
          <a:prstGeom prst="rect">
            <a:avLst/>
          </a:prstGeom>
          <a:noFill/>
          <a:ln>
            <a:noFill/>
          </a:ln>
        </p:spPr>
        <p:txBody>
          <a:bodyPr anchorCtr="0" anchor="t" bIns="0" lIns="0" spcFirstLastPara="1" rIns="0" wrap="square" tIns="0">
            <a:spAutoFit/>
          </a:bodyPr>
          <a:lstStyle/>
          <a:p>
            <a:pPr indent="0" lvl="0" marL="0" marR="0" rtl="0" algn="l">
              <a:lnSpc>
                <a:spcPct val="111025"/>
              </a:lnSpc>
              <a:spcBef>
                <a:spcPts val="0"/>
              </a:spcBef>
              <a:spcAft>
                <a:spcPts val="0"/>
              </a:spcAft>
              <a:buNone/>
            </a:pPr>
            <a:r>
              <a:rPr b="1" i="0" lang="en-US" sz="1424" u="none" cap="none" strike="noStrike">
                <a:solidFill>
                  <a:srgbClr val="FFFFFF"/>
                </a:solidFill>
                <a:latin typeface="Bricolage Grotesque"/>
                <a:ea typeface="Bricolage Grotesque"/>
                <a:cs typeface="Bricolage Grotesque"/>
                <a:sym typeface="Bricolage Grotesque"/>
              </a:rPr>
              <a:t>Timeline</a:t>
            </a:r>
            <a:endParaRPr/>
          </a:p>
        </p:txBody>
      </p:sp>
      <p:sp>
        <p:nvSpPr>
          <p:cNvPr id="269" name="Google Shape;269;p7"/>
          <p:cNvSpPr txBox="1"/>
          <p:nvPr/>
        </p:nvSpPr>
        <p:spPr>
          <a:xfrm>
            <a:off x="3941505" y="2172800"/>
            <a:ext cx="770446" cy="162250"/>
          </a:xfrm>
          <a:prstGeom prst="rect">
            <a:avLst/>
          </a:prstGeom>
          <a:noFill/>
          <a:ln>
            <a:noFill/>
          </a:ln>
        </p:spPr>
        <p:txBody>
          <a:bodyPr anchorCtr="0" anchor="t" bIns="0" lIns="0" spcFirstLastPara="1" rIns="0" wrap="square" tIns="0">
            <a:spAutoFit/>
          </a:bodyPr>
          <a:lstStyle/>
          <a:p>
            <a:pPr indent="0" lvl="0" marL="0" marR="0" rtl="0" algn="ctr">
              <a:lnSpc>
                <a:spcPct val="110951"/>
              </a:lnSpc>
              <a:spcBef>
                <a:spcPts val="0"/>
              </a:spcBef>
              <a:spcAft>
                <a:spcPts val="0"/>
              </a:spcAft>
              <a:buNone/>
            </a:pPr>
            <a:r>
              <a:rPr b="0" i="0" lang="en-US" sz="1187" u="none" cap="none" strike="noStrike">
                <a:solidFill>
                  <a:srgbClr val="FFFFFF"/>
                </a:solidFill>
                <a:latin typeface="Bricolage Grotesque"/>
                <a:ea typeface="Bricolage Grotesque"/>
                <a:cs typeface="Bricolage Grotesque"/>
                <a:sym typeface="Bricolage Grotesque"/>
              </a:rPr>
              <a:t>10/2</a:t>
            </a:r>
            <a:endParaRPr/>
          </a:p>
        </p:txBody>
      </p:sp>
      <p:sp>
        <p:nvSpPr>
          <p:cNvPr id="270" name="Google Shape;270;p7"/>
          <p:cNvSpPr txBox="1"/>
          <p:nvPr/>
        </p:nvSpPr>
        <p:spPr>
          <a:xfrm>
            <a:off x="4994072" y="2172800"/>
            <a:ext cx="770446" cy="162250"/>
          </a:xfrm>
          <a:prstGeom prst="rect">
            <a:avLst/>
          </a:prstGeom>
          <a:noFill/>
          <a:ln>
            <a:noFill/>
          </a:ln>
        </p:spPr>
        <p:txBody>
          <a:bodyPr anchorCtr="0" anchor="t" bIns="0" lIns="0" spcFirstLastPara="1" rIns="0" wrap="square" tIns="0">
            <a:spAutoFit/>
          </a:bodyPr>
          <a:lstStyle/>
          <a:p>
            <a:pPr indent="0" lvl="0" marL="0" marR="0" rtl="0" algn="ctr">
              <a:lnSpc>
                <a:spcPct val="110951"/>
              </a:lnSpc>
              <a:spcBef>
                <a:spcPts val="0"/>
              </a:spcBef>
              <a:spcAft>
                <a:spcPts val="0"/>
              </a:spcAft>
              <a:buNone/>
            </a:pPr>
            <a:r>
              <a:rPr b="0" i="0" lang="en-US" sz="1187" u="none" cap="none" strike="noStrike">
                <a:solidFill>
                  <a:srgbClr val="FFFFFF"/>
                </a:solidFill>
                <a:latin typeface="Bricolage Grotesque"/>
                <a:ea typeface="Bricolage Grotesque"/>
                <a:cs typeface="Bricolage Grotesque"/>
                <a:sym typeface="Bricolage Grotesque"/>
              </a:rPr>
              <a:t>8/3</a:t>
            </a:r>
            <a:endParaRPr/>
          </a:p>
        </p:txBody>
      </p:sp>
      <p:sp>
        <p:nvSpPr>
          <p:cNvPr id="271" name="Google Shape;271;p7"/>
          <p:cNvSpPr txBox="1"/>
          <p:nvPr/>
        </p:nvSpPr>
        <p:spPr>
          <a:xfrm>
            <a:off x="6046639" y="2172800"/>
            <a:ext cx="770446" cy="162250"/>
          </a:xfrm>
          <a:prstGeom prst="rect">
            <a:avLst/>
          </a:prstGeom>
          <a:noFill/>
          <a:ln>
            <a:noFill/>
          </a:ln>
        </p:spPr>
        <p:txBody>
          <a:bodyPr anchorCtr="0" anchor="t" bIns="0" lIns="0" spcFirstLastPara="1" rIns="0" wrap="square" tIns="0">
            <a:spAutoFit/>
          </a:bodyPr>
          <a:lstStyle/>
          <a:p>
            <a:pPr indent="0" lvl="0" marL="0" marR="0" rtl="0" algn="ctr">
              <a:lnSpc>
                <a:spcPct val="110951"/>
              </a:lnSpc>
              <a:spcBef>
                <a:spcPts val="0"/>
              </a:spcBef>
              <a:spcAft>
                <a:spcPts val="0"/>
              </a:spcAft>
              <a:buNone/>
            </a:pPr>
            <a:r>
              <a:rPr b="0" i="0" lang="en-US" sz="1187" u="none" cap="none" strike="noStrike">
                <a:solidFill>
                  <a:srgbClr val="FFFFFF"/>
                </a:solidFill>
                <a:latin typeface="Bricolage Grotesque"/>
                <a:ea typeface="Bricolage Grotesque"/>
                <a:cs typeface="Bricolage Grotesque"/>
                <a:sym typeface="Bricolage Grotesque"/>
              </a:rPr>
              <a:t>23/3</a:t>
            </a:r>
            <a:endParaRPr/>
          </a:p>
        </p:txBody>
      </p:sp>
      <p:sp>
        <p:nvSpPr>
          <p:cNvPr id="272" name="Google Shape;272;p7"/>
          <p:cNvSpPr txBox="1"/>
          <p:nvPr/>
        </p:nvSpPr>
        <p:spPr>
          <a:xfrm>
            <a:off x="7099206" y="2172800"/>
            <a:ext cx="770446" cy="162250"/>
          </a:xfrm>
          <a:prstGeom prst="rect">
            <a:avLst/>
          </a:prstGeom>
          <a:noFill/>
          <a:ln>
            <a:noFill/>
          </a:ln>
        </p:spPr>
        <p:txBody>
          <a:bodyPr anchorCtr="0" anchor="t" bIns="0" lIns="0" spcFirstLastPara="1" rIns="0" wrap="square" tIns="0">
            <a:spAutoFit/>
          </a:bodyPr>
          <a:lstStyle/>
          <a:p>
            <a:pPr indent="0" lvl="0" marL="0" marR="0" rtl="0" algn="ctr">
              <a:lnSpc>
                <a:spcPct val="110951"/>
              </a:lnSpc>
              <a:spcBef>
                <a:spcPts val="0"/>
              </a:spcBef>
              <a:spcAft>
                <a:spcPts val="0"/>
              </a:spcAft>
              <a:buNone/>
            </a:pPr>
            <a:r>
              <a:rPr b="0" i="0" lang="en-US" sz="1187" u="none" cap="none" strike="noStrike">
                <a:solidFill>
                  <a:srgbClr val="FFFFFF"/>
                </a:solidFill>
                <a:latin typeface="Bricolage Grotesque"/>
                <a:ea typeface="Bricolage Grotesque"/>
                <a:cs typeface="Bricolage Grotesque"/>
                <a:sym typeface="Bricolage Grotesque"/>
              </a:rPr>
              <a:t>31/3</a:t>
            </a:r>
            <a:endParaRPr/>
          </a:p>
        </p:txBody>
      </p:sp>
      <p:sp>
        <p:nvSpPr>
          <p:cNvPr id="273" name="Google Shape;273;p7"/>
          <p:cNvSpPr txBox="1"/>
          <p:nvPr/>
        </p:nvSpPr>
        <p:spPr>
          <a:xfrm>
            <a:off x="8151773" y="2172800"/>
            <a:ext cx="770446" cy="162250"/>
          </a:xfrm>
          <a:prstGeom prst="rect">
            <a:avLst/>
          </a:prstGeom>
          <a:noFill/>
          <a:ln>
            <a:noFill/>
          </a:ln>
        </p:spPr>
        <p:txBody>
          <a:bodyPr anchorCtr="0" anchor="t" bIns="0" lIns="0" spcFirstLastPara="1" rIns="0" wrap="square" tIns="0">
            <a:spAutoFit/>
          </a:bodyPr>
          <a:lstStyle/>
          <a:p>
            <a:pPr indent="0" lvl="0" marL="0" marR="0" rtl="0" algn="ctr">
              <a:lnSpc>
                <a:spcPct val="110951"/>
              </a:lnSpc>
              <a:spcBef>
                <a:spcPts val="0"/>
              </a:spcBef>
              <a:spcAft>
                <a:spcPts val="0"/>
              </a:spcAft>
              <a:buNone/>
            </a:pPr>
            <a:r>
              <a:rPr b="0" i="0" lang="en-US" sz="1187" u="none" cap="none" strike="noStrike">
                <a:solidFill>
                  <a:srgbClr val="FFFFFF"/>
                </a:solidFill>
                <a:latin typeface="Bricolage Grotesque"/>
                <a:ea typeface="Bricolage Grotesque"/>
                <a:cs typeface="Bricolage Grotesque"/>
                <a:sym typeface="Bricolage Grotesque"/>
              </a:rPr>
              <a:t>07/4</a:t>
            </a:r>
            <a:endParaRPr/>
          </a:p>
        </p:txBody>
      </p:sp>
      <p:cxnSp>
        <p:nvCxnSpPr>
          <p:cNvPr id="274" name="Google Shape;274;p7"/>
          <p:cNvCxnSpPr/>
          <p:nvPr/>
        </p:nvCxnSpPr>
        <p:spPr>
          <a:xfrm>
            <a:off x="5905579" y="7730539"/>
            <a:ext cx="5268487" cy="0"/>
          </a:xfrm>
          <a:prstGeom prst="straightConnector1">
            <a:avLst/>
          </a:prstGeom>
          <a:noFill/>
          <a:ln cap="flat" cmpd="sng" w="9525">
            <a:solidFill>
              <a:srgbClr val="5AD3A2"/>
            </a:solidFill>
            <a:prstDash val="solid"/>
            <a:round/>
            <a:headEnd len="sm" w="sm" type="none"/>
            <a:tailEnd len="sm" w="sm" type="none"/>
          </a:ln>
        </p:spPr>
      </p:cxnSp>
      <p:cxnSp>
        <p:nvCxnSpPr>
          <p:cNvPr id="275" name="Google Shape;275;p7"/>
          <p:cNvCxnSpPr/>
          <p:nvPr/>
        </p:nvCxnSpPr>
        <p:spPr>
          <a:xfrm>
            <a:off x="6945994" y="8802486"/>
            <a:ext cx="5288296" cy="0"/>
          </a:xfrm>
          <a:prstGeom prst="straightConnector1">
            <a:avLst/>
          </a:prstGeom>
          <a:noFill/>
          <a:ln cap="flat" cmpd="sng" w="9525">
            <a:solidFill>
              <a:srgbClr val="FF6C6C"/>
            </a:solidFill>
            <a:prstDash val="solid"/>
            <a:round/>
            <a:headEnd len="sm" w="sm" type="none"/>
            <a:tailEnd len="sm" w="sm" type="none"/>
          </a:ln>
        </p:spPr>
      </p:cxnSp>
      <p:grpSp>
        <p:nvGrpSpPr>
          <p:cNvPr id="276" name="Google Shape;276;p7"/>
          <p:cNvGrpSpPr/>
          <p:nvPr/>
        </p:nvGrpSpPr>
        <p:grpSpPr>
          <a:xfrm>
            <a:off x="5900175" y="7472043"/>
            <a:ext cx="5268238" cy="237014"/>
            <a:chOff x="0" y="0"/>
            <a:chExt cx="1643811" cy="73954"/>
          </a:xfrm>
        </p:grpSpPr>
        <p:sp>
          <p:nvSpPr>
            <p:cNvPr id="277" name="Google Shape;277;p7"/>
            <p:cNvSpPr/>
            <p:nvPr/>
          </p:nvSpPr>
          <p:spPr>
            <a:xfrm>
              <a:off x="0" y="0"/>
              <a:ext cx="1643811" cy="73954"/>
            </a:xfrm>
            <a:custGeom>
              <a:rect b="b" l="l" r="r" t="t"/>
              <a:pathLst>
                <a:path extrusionOk="0" h="73954" w="1643811">
                  <a:moveTo>
                    <a:pt x="0" y="0"/>
                  </a:moveTo>
                  <a:lnTo>
                    <a:pt x="1643811" y="0"/>
                  </a:lnTo>
                  <a:lnTo>
                    <a:pt x="1643811" y="73954"/>
                  </a:lnTo>
                  <a:lnTo>
                    <a:pt x="0" y="73954"/>
                  </a:lnTo>
                  <a:close/>
                </a:path>
              </a:pathLst>
            </a:custGeom>
            <a:solidFill>
              <a:srgbClr val="5AD3A2"/>
            </a:solidFill>
            <a:ln>
              <a:noFill/>
            </a:ln>
          </p:spPr>
        </p:sp>
        <p:sp>
          <p:nvSpPr>
            <p:cNvPr id="278" name="Google Shape;278;p7"/>
            <p:cNvSpPr txBox="1"/>
            <p:nvPr/>
          </p:nvSpPr>
          <p:spPr>
            <a:xfrm>
              <a:off x="0" y="0"/>
              <a:ext cx="1643811" cy="73954"/>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9" name="Google Shape;279;p7"/>
          <p:cNvGrpSpPr/>
          <p:nvPr/>
        </p:nvGrpSpPr>
        <p:grpSpPr>
          <a:xfrm>
            <a:off x="6945994" y="8550388"/>
            <a:ext cx="5283159" cy="237014"/>
            <a:chOff x="0" y="0"/>
            <a:chExt cx="1648466" cy="73954"/>
          </a:xfrm>
        </p:grpSpPr>
        <p:sp>
          <p:nvSpPr>
            <p:cNvPr id="280" name="Google Shape;280;p7"/>
            <p:cNvSpPr/>
            <p:nvPr/>
          </p:nvSpPr>
          <p:spPr>
            <a:xfrm>
              <a:off x="0" y="0"/>
              <a:ext cx="1648466" cy="73954"/>
            </a:xfrm>
            <a:custGeom>
              <a:rect b="b" l="l" r="r" t="t"/>
              <a:pathLst>
                <a:path extrusionOk="0" h="73954" w="1648466">
                  <a:moveTo>
                    <a:pt x="0" y="0"/>
                  </a:moveTo>
                  <a:lnTo>
                    <a:pt x="1648466" y="0"/>
                  </a:lnTo>
                  <a:lnTo>
                    <a:pt x="1648466" y="73954"/>
                  </a:lnTo>
                  <a:lnTo>
                    <a:pt x="0" y="73954"/>
                  </a:lnTo>
                  <a:close/>
                </a:path>
              </a:pathLst>
            </a:custGeom>
            <a:solidFill>
              <a:srgbClr val="FF6C6C"/>
            </a:solidFill>
            <a:ln>
              <a:noFill/>
            </a:ln>
          </p:spPr>
        </p:sp>
        <p:sp>
          <p:nvSpPr>
            <p:cNvPr id="281" name="Google Shape;281;p7"/>
            <p:cNvSpPr txBox="1"/>
            <p:nvPr/>
          </p:nvSpPr>
          <p:spPr>
            <a:xfrm>
              <a:off x="0" y="0"/>
              <a:ext cx="1648466" cy="73954"/>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82" name="Google Shape;282;p7"/>
          <p:cNvCxnSpPr/>
          <p:nvPr/>
        </p:nvCxnSpPr>
        <p:spPr>
          <a:xfrm>
            <a:off x="4853012" y="6502514"/>
            <a:ext cx="7376141" cy="0"/>
          </a:xfrm>
          <a:prstGeom prst="straightConnector1">
            <a:avLst/>
          </a:prstGeom>
          <a:noFill/>
          <a:ln cap="flat" cmpd="sng" w="9525">
            <a:solidFill>
              <a:srgbClr val="2067EE"/>
            </a:solidFill>
            <a:prstDash val="solid"/>
            <a:round/>
            <a:headEnd len="sm" w="sm" type="none"/>
            <a:tailEnd len="sm" w="sm" type="none"/>
          </a:ln>
        </p:spPr>
      </p:cxnSp>
      <p:grpSp>
        <p:nvGrpSpPr>
          <p:cNvPr id="283" name="Google Shape;283;p7"/>
          <p:cNvGrpSpPr/>
          <p:nvPr/>
        </p:nvGrpSpPr>
        <p:grpSpPr>
          <a:xfrm>
            <a:off x="4853012" y="6244019"/>
            <a:ext cx="7376141" cy="237014"/>
            <a:chOff x="0" y="0"/>
            <a:chExt cx="2301525" cy="73954"/>
          </a:xfrm>
        </p:grpSpPr>
        <p:sp>
          <p:nvSpPr>
            <p:cNvPr id="284" name="Google Shape;284;p7"/>
            <p:cNvSpPr/>
            <p:nvPr/>
          </p:nvSpPr>
          <p:spPr>
            <a:xfrm>
              <a:off x="0" y="0"/>
              <a:ext cx="2301524" cy="73954"/>
            </a:xfrm>
            <a:custGeom>
              <a:rect b="b" l="l" r="r" t="t"/>
              <a:pathLst>
                <a:path extrusionOk="0" h="73954" w="2301524">
                  <a:moveTo>
                    <a:pt x="0" y="0"/>
                  </a:moveTo>
                  <a:lnTo>
                    <a:pt x="2301524" y="0"/>
                  </a:lnTo>
                  <a:lnTo>
                    <a:pt x="2301524" y="73954"/>
                  </a:lnTo>
                  <a:lnTo>
                    <a:pt x="0" y="73954"/>
                  </a:lnTo>
                  <a:close/>
                </a:path>
              </a:pathLst>
            </a:custGeom>
            <a:solidFill>
              <a:srgbClr val="2067EE"/>
            </a:solidFill>
            <a:ln>
              <a:noFill/>
            </a:ln>
          </p:spPr>
        </p:sp>
        <p:sp>
          <p:nvSpPr>
            <p:cNvPr id="285" name="Google Shape;285;p7"/>
            <p:cNvSpPr txBox="1"/>
            <p:nvPr/>
          </p:nvSpPr>
          <p:spPr>
            <a:xfrm>
              <a:off x="0" y="0"/>
              <a:ext cx="2301525" cy="73954"/>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6" name="Google Shape;286;p7"/>
          <p:cNvSpPr txBox="1"/>
          <p:nvPr/>
        </p:nvSpPr>
        <p:spPr>
          <a:xfrm>
            <a:off x="7280162" y="6286124"/>
            <a:ext cx="742685"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FFFFFF"/>
                </a:solidFill>
                <a:latin typeface="Bricolage Grotesque"/>
                <a:ea typeface="Bricolage Grotesque"/>
                <a:cs typeface="Bricolage Grotesque"/>
                <a:sym typeface="Bricolage Grotesque"/>
              </a:rPr>
              <a:t>Done</a:t>
            </a:r>
            <a:endParaRPr/>
          </a:p>
        </p:txBody>
      </p:sp>
      <p:cxnSp>
        <p:nvCxnSpPr>
          <p:cNvPr id="287" name="Google Shape;287;p7"/>
          <p:cNvCxnSpPr/>
          <p:nvPr/>
        </p:nvCxnSpPr>
        <p:spPr>
          <a:xfrm>
            <a:off x="4217413" y="5075376"/>
            <a:ext cx="635599" cy="0"/>
          </a:xfrm>
          <a:prstGeom prst="straightConnector1">
            <a:avLst/>
          </a:prstGeom>
          <a:noFill/>
          <a:ln cap="flat" cmpd="sng" w="9525">
            <a:solidFill>
              <a:srgbClr val="6F7EE5"/>
            </a:solidFill>
            <a:prstDash val="solid"/>
            <a:round/>
            <a:headEnd len="sm" w="sm" type="none"/>
            <a:tailEnd len="sm" w="sm" type="none"/>
          </a:ln>
        </p:spPr>
      </p:cxnSp>
      <p:grpSp>
        <p:nvGrpSpPr>
          <p:cNvPr id="288" name="Google Shape;288;p7"/>
          <p:cNvGrpSpPr/>
          <p:nvPr/>
        </p:nvGrpSpPr>
        <p:grpSpPr>
          <a:xfrm>
            <a:off x="4217413" y="4816881"/>
            <a:ext cx="630195" cy="237014"/>
            <a:chOff x="0" y="0"/>
            <a:chExt cx="196635" cy="73954"/>
          </a:xfrm>
        </p:grpSpPr>
        <p:sp>
          <p:nvSpPr>
            <p:cNvPr id="289" name="Google Shape;289;p7"/>
            <p:cNvSpPr/>
            <p:nvPr/>
          </p:nvSpPr>
          <p:spPr>
            <a:xfrm>
              <a:off x="0" y="0"/>
              <a:ext cx="196635" cy="73954"/>
            </a:xfrm>
            <a:custGeom>
              <a:rect b="b" l="l" r="r" t="t"/>
              <a:pathLst>
                <a:path extrusionOk="0" h="73954" w="196635">
                  <a:moveTo>
                    <a:pt x="0" y="0"/>
                  </a:moveTo>
                  <a:lnTo>
                    <a:pt x="196635" y="0"/>
                  </a:lnTo>
                  <a:lnTo>
                    <a:pt x="196635" y="73954"/>
                  </a:lnTo>
                  <a:lnTo>
                    <a:pt x="0" y="73954"/>
                  </a:lnTo>
                  <a:close/>
                </a:path>
              </a:pathLst>
            </a:custGeom>
            <a:solidFill>
              <a:srgbClr val="6F7EE5"/>
            </a:solidFill>
            <a:ln>
              <a:noFill/>
            </a:ln>
          </p:spPr>
        </p:sp>
        <p:sp>
          <p:nvSpPr>
            <p:cNvPr id="290" name="Google Shape;290;p7"/>
            <p:cNvSpPr txBox="1"/>
            <p:nvPr/>
          </p:nvSpPr>
          <p:spPr>
            <a:xfrm>
              <a:off x="0" y="0"/>
              <a:ext cx="196635" cy="73954"/>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1" name="Google Shape;291;p7"/>
          <p:cNvSpPr txBox="1"/>
          <p:nvPr/>
        </p:nvSpPr>
        <p:spPr>
          <a:xfrm>
            <a:off x="4275714" y="4858986"/>
            <a:ext cx="479228"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FFFFFF"/>
                </a:solidFill>
                <a:latin typeface="Bricolage Grotesque"/>
                <a:ea typeface="Bricolage Grotesque"/>
                <a:cs typeface="Bricolage Grotesque"/>
                <a:sym typeface="Bricolage Grotesque"/>
              </a:rPr>
              <a:t>Done</a:t>
            </a:r>
            <a:endParaRPr/>
          </a:p>
        </p:txBody>
      </p:sp>
      <p:grpSp>
        <p:nvGrpSpPr>
          <p:cNvPr id="292" name="Google Shape;292;p7"/>
          <p:cNvGrpSpPr/>
          <p:nvPr/>
        </p:nvGrpSpPr>
        <p:grpSpPr>
          <a:xfrm>
            <a:off x="12028880" y="6306396"/>
            <a:ext cx="122629" cy="122629"/>
            <a:chOff x="0" y="0"/>
            <a:chExt cx="812800" cy="812800"/>
          </a:xfrm>
        </p:grpSpPr>
        <p:sp>
          <p:nvSpPr>
            <p:cNvPr id="293" name="Google Shape;29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5" name="Google Shape;295;p7"/>
          <p:cNvGrpSpPr/>
          <p:nvPr/>
        </p:nvGrpSpPr>
        <p:grpSpPr>
          <a:xfrm>
            <a:off x="7808338" y="5007599"/>
            <a:ext cx="122629" cy="122629"/>
            <a:chOff x="0" y="0"/>
            <a:chExt cx="812800" cy="812800"/>
          </a:xfrm>
        </p:grpSpPr>
        <p:sp>
          <p:nvSpPr>
            <p:cNvPr id="296" name="Google Shape;29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8" name="Google Shape;298;p7"/>
          <p:cNvCxnSpPr/>
          <p:nvPr/>
        </p:nvCxnSpPr>
        <p:spPr>
          <a:xfrm>
            <a:off x="3745505" y="3800942"/>
            <a:ext cx="603296" cy="0"/>
          </a:xfrm>
          <a:prstGeom prst="straightConnector1">
            <a:avLst/>
          </a:prstGeom>
          <a:noFill/>
          <a:ln cap="flat" cmpd="sng" w="9525">
            <a:solidFill>
              <a:srgbClr val="FCB624"/>
            </a:solidFill>
            <a:prstDash val="solid"/>
            <a:round/>
            <a:headEnd len="sm" w="sm" type="none"/>
            <a:tailEnd len="sm" w="sm" type="none"/>
          </a:ln>
        </p:spPr>
      </p:cxnSp>
      <p:grpSp>
        <p:nvGrpSpPr>
          <p:cNvPr id="299" name="Google Shape;299;p7"/>
          <p:cNvGrpSpPr/>
          <p:nvPr/>
        </p:nvGrpSpPr>
        <p:grpSpPr>
          <a:xfrm>
            <a:off x="3745505" y="3523997"/>
            <a:ext cx="603296" cy="248847"/>
            <a:chOff x="0" y="0"/>
            <a:chExt cx="189359" cy="78106"/>
          </a:xfrm>
        </p:grpSpPr>
        <p:sp>
          <p:nvSpPr>
            <p:cNvPr id="300" name="Google Shape;300;p7"/>
            <p:cNvSpPr/>
            <p:nvPr/>
          </p:nvSpPr>
          <p:spPr>
            <a:xfrm>
              <a:off x="0" y="0"/>
              <a:ext cx="189359" cy="78106"/>
            </a:xfrm>
            <a:custGeom>
              <a:rect b="b" l="l" r="r" t="t"/>
              <a:pathLst>
                <a:path extrusionOk="0" h="78106" w="189359">
                  <a:moveTo>
                    <a:pt x="0" y="0"/>
                  </a:moveTo>
                  <a:lnTo>
                    <a:pt x="189359" y="0"/>
                  </a:lnTo>
                  <a:lnTo>
                    <a:pt x="189359" y="78106"/>
                  </a:lnTo>
                  <a:lnTo>
                    <a:pt x="0" y="78106"/>
                  </a:lnTo>
                  <a:close/>
                </a:path>
              </a:pathLst>
            </a:custGeom>
            <a:solidFill>
              <a:srgbClr val="FCB624"/>
            </a:solidFill>
            <a:ln>
              <a:noFill/>
            </a:ln>
          </p:spPr>
        </p:sp>
        <p:sp>
          <p:nvSpPr>
            <p:cNvPr id="301" name="Google Shape;301;p7"/>
            <p:cNvSpPr txBox="1"/>
            <p:nvPr/>
          </p:nvSpPr>
          <p:spPr>
            <a:xfrm>
              <a:off x="0" y="0"/>
              <a:ext cx="189359" cy="78106"/>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p7"/>
          <p:cNvSpPr txBox="1"/>
          <p:nvPr/>
        </p:nvSpPr>
        <p:spPr>
          <a:xfrm>
            <a:off x="3787632" y="3563000"/>
            <a:ext cx="444921" cy="170762"/>
          </a:xfrm>
          <a:prstGeom prst="rect">
            <a:avLst/>
          </a:prstGeom>
          <a:noFill/>
          <a:ln>
            <a:noFill/>
          </a:ln>
        </p:spPr>
        <p:txBody>
          <a:bodyPr anchorCtr="0" anchor="t" bIns="0" lIns="0" spcFirstLastPara="1" rIns="0" wrap="square" tIns="0">
            <a:spAutoFit/>
          </a:bodyPr>
          <a:lstStyle/>
          <a:p>
            <a:pPr indent="0" lvl="0" marL="0" marR="0" rtl="0" algn="l">
              <a:lnSpc>
                <a:spcPct val="110932"/>
              </a:lnSpc>
              <a:spcBef>
                <a:spcPts val="0"/>
              </a:spcBef>
              <a:spcAft>
                <a:spcPts val="0"/>
              </a:spcAft>
              <a:buNone/>
            </a:pPr>
            <a:r>
              <a:rPr b="1" i="0" lang="en-US" sz="1180" u="none" cap="none" strike="noStrike">
                <a:solidFill>
                  <a:srgbClr val="231F20"/>
                </a:solidFill>
                <a:latin typeface="Bricolage Grotesque"/>
                <a:ea typeface="Bricolage Grotesque"/>
                <a:cs typeface="Bricolage Grotesque"/>
                <a:sym typeface="Bricolage Grotesque"/>
              </a:rPr>
              <a:t>Done</a:t>
            </a:r>
            <a:endParaRPr/>
          </a:p>
        </p:txBody>
      </p:sp>
      <p:grpSp>
        <p:nvGrpSpPr>
          <p:cNvPr id="303" name="Google Shape;303;p7"/>
          <p:cNvGrpSpPr/>
          <p:nvPr/>
        </p:nvGrpSpPr>
        <p:grpSpPr>
          <a:xfrm>
            <a:off x="4197647" y="3587467"/>
            <a:ext cx="120652" cy="121906"/>
            <a:chOff x="0" y="0"/>
            <a:chExt cx="804445" cy="812800"/>
          </a:xfrm>
        </p:grpSpPr>
        <p:sp>
          <p:nvSpPr>
            <p:cNvPr id="304" name="Google Shape;304;p7"/>
            <p:cNvSpPr/>
            <p:nvPr/>
          </p:nvSpPr>
          <p:spPr>
            <a:xfrm>
              <a:off x="0" y="0"/>
              <a:ext cx="804445" cy="812800"/>
            </a:xfrm>
            <a:custGeom>
              <a:rect b="b" l="l" r="r" t="t"/>
              <a:pathLst>
                <a:path extrusionOk="0" h="812800" w="804445">
                  <a:moveTo>
                    <a:pt x="402223" y="0"/>
                  </a:moveTo>
                  <a:cubicBezTo>
                    <a:pt x="180081" y="0"/>
                    <a:pt x="0" y="181951"/>
                    <a:pt x="0" y="406400"/>
                  </a:cubicBezTo>
                  <a:cubicBezTo>
                    <a:pt x="0" y="630849"/>
                    <a:pt x="180081" y="812800"/>
                    <a:pt x="402223" y="812800"/>
                  </a:cubicBezTo>
                  <a:cubicBezTo>
                    <a:pt x="624364" y="812800"/>
                    <a:pt x="804445" y="630849"/>
                    <a:pt x="804445" y="406400"/>
                  </a:cubicBezTo>
                  <a:cubicBezTo>
                    <a:pt x="804445" y="181951"/>
                    <a:pt x="624364" y="0"/>
                    <a:pt x="40222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txBox="1"/>
            <p:nvPr/>
          </p:nvSpPr>
          <p:spPr>
            <a:xfrm>
              <a:off x="75417" y="47625"/>
              <a:ext cx="653612"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6" name="Google Shape;306;p7"/>
          <p:cNvCxnSpPr/>
          <p:nvPr/>
        </p:nvCxnSpPr>
        <p:spPr>
          <a:xfrm>
            <a:off x="3745505" y="3385416"/>
            <a:ext cx="603296" cy="0"/>
          </a:xfrm>
          <a:prstGeom prst="straightConnector1">
            <a:avLst/>
          </a:prstGeom>
          <a:noFill/>
          <a:ln cap="flat" cmpd="sng" w="9525">
            <a:solidFill>
              <a:srgbClr val="FCB624"/>
            </a:solidFill>
            <a:prstDash val="solid"/>
            <a:round/>
            <a:headEnd len="sm" w="sm" type="none"/>
            <a:tailEnd len="sm" w="sm" type="none"/>
          </a:ln>
        </p:spPr>
      </p:cxnSp>
      <p:grpSp>
        <p:nvGrpSpPr>
          <p:cNvPr id="307" name="Google Shape;307;p7"/>
          <p:cNvGrpSpPr/>
          <p:nvPr/>
        </p:nvGrpSpPr>
        <p:grpSpPr>
          <a:xfrm>
            <a:off x="3752214" y="3108471"/>
            <a:ext cx="596587" cy="248847"/>
            <a:chOff x="0" y="0"/>
            <a:chExt cx="187253" cy="78106"/>
          </a:xfrm>
        </p:grpSpPr>
        <p:sp>
          <p:nvSpPr>
            <p:cNvPr id="308" name="Google Shape;308;p7"/>
            <p:cNvSpPr/>
            <p:nvPr/>
          </p:nvSpPr>
          <p:spPr>
            <a:xfrm>
              <a:off x="0" y="0"/>
              <a:ext cx="187253" cy="78106"/>
            </a:xfrm>
            <a:custGeom>
              <a:rect b="b" l="l" r="r" t="t"/>
              <a:pathLst>
                <a:path extrusionOk="0" h="78106" w="187253">
                  <a:moveTo>
                    <a:pt x="0" y="0"/>
                  </a:moveTo>
                  <a:lnTo>
                    <a:pt x="187253" y="0"/>
                  </a:lnTo>
                  <a:lnTo>
                    <a:pt x="187253" y="78106"/>
                  </a:lnTo>
                  <a:lnTo>
                    <a:pt x="0" y="78106"/>
                  </a:lnTo>
                  <a:close/>
                </a:path>
              </a:pathLst>
            </a:custGeom>
            <a:solidFill>
              <a:srgbClr val="FCB624"/>
            </a:solidFill>
            <a:ln>
              <a:noFill/>
            </a:ln>
          </p:spPr>
        </p:sp>
        <p:sp>
          <p:nvSpPr>
            <p:cNvPr id="309" name="Google Shape;309;p7"/>
            <p:cNvSpPr txBox="1"/>
            <p:nvPr/>
          </p:nvSpPr>
          <p:spPr>
            <a:xfrm>
              <a:off x="0" y="0"/>
              <a:ext cx="187253" cy="78106"/>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0" name="Google Shape;310;p7"/>
          <p:cNvSpPr txBox="1"/>
          <p:nvPr/>
        </p:nvSpPr>
        <p:spPr>
          <a:xfrm>
            <a:off x="3787632" y="3147474"/>
            <a:ext cx="444921" cy="170762"/>
          </a:xfrm>
          <a:prstGeom prst="rect">
            <a:avLst/>
          </a:prstGeom>
          <a:noFill/>
          <a:ln>
            <a:noFill/>
          </a:ln>
        </p:spPr>
        <p:txBody>
          <a:bodyPr anchorCtr="0" anchor="t" bIns="0" lIns="0" spcFirstLastPara="1" rIns="0" wrap="square" tIns="0">
            <a:spAutoFit/>
          </a:bodyPr>
          <a:lstStyle/>
          <a:p>
            <a:pPr indent="0" lvl="0" marL="0" marR="0" rtl="0" algn="l">
              <a:lnSpc>
                <a:spcPct val="110932"/>
              </a:lnSpc>
              <a:spcBef>
                <a:spcPts val="0"/>
              </a:spcBef>
              <a:spcAft>
                <a:spcPts val="0"/>
              </a:spcAft>
              <a:buNone/>
            </a:pPr>
            <a:r>
              <a:rPr b="1" i="0" lang="en-US" sz="1180" u="none" cap="none" strike="noStrike">
                <a:solidFill>
                  <a:srgbClr val="231F20"/>
                </a:solidFill>
                <a:latin typeface="Bricolage Grotesque"/>
                <a:ea typeface="Bricolage Grotesque"/>
                <a:cs typeface="Bricolage Grotesque"/>
                <a:sym typeface="Bricolage Grotesque"/>
              </a:rPr>
              <a:t>Done</a:t>
            </a:r>
            <a:endParaRPr/>
          </a:p>
        </p:txBody>
      </p:sp>
      <p:grpSp>
        <p:nvGrpSpPr>
          <p:cNvPr id="311" name="Google Shape;311;p7"/>
          <p:cNvGrpSpPr/>
          <p:nvPr/>
        </p:nvGrpSpPr>
        <p:grpSpPr>
          <a:xfrm>
            <a:off x="4197647" y="3171942"/>
            <a:ext cx="120652" cy="121906"/>
            <a:chOff x="0" y="0"/>
            <a:chExt cx="804445" cy="812800"/>
          </a:xfrm>
        </p:grpSpPr>
        <p:sp>
          <p:nvSpPr>
            <p:cNvPr id="312" name="Google Shape;312;p7"/>
            <p:cNvSpPr/>
            <p:nvPr/>
          </p:nvSpPr>
          <p:spPr>
            <a:xfrm>
              <a:off x="0" y="0"/>
              <a:ext cx="804445" cy="812800"/>
            </a:xfrm>
            <a:custGeom>
              <a:rect b="b" l="l" r="r" t="t"/>
              <a:pathLst>
                <a:path extrusionOk="0" h="812800" w="804445">
                  <a:moveTo>
                    <a:pt x="402223" y="0"/>
                  </a:moveTo>
                  <a:cubicBezTo>
                    <a:pt x="180081" y="0"/>
                    <a:pt x="0" y="181951"/>
                    <a:pt x="0" y="406400"/>
                  </a:cubicBezTo>
                  <a:cubicBezTo>
                    <a:pt x="0" y="630849"/>
                    <a:pt x="180081" y="812800"/>
                    <a:pt x="402223" y="812800"/>
                  </a:cubicBezTo>
                  <a:cubicBezTo>
                    <a:pt x="624364" y="812800"/>
                    <a:pt x="804445" y="630849"/>
                    <a:pt x="804445" y="406400"/>
                  </a:cubicBezTo>
                  <a:cubicBezTo>
                    <a:pt x="804445" y="181951"/>
                    <a:pt x="624364" y="0"/>
                    <a:pt x="40222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txBox="1"/>
            <p:nvPr/>
          </p:nvSpPr>
          <p:spPr>
            <a:xfrm>
              <a:off x="75417" y="47625"/>
              <a:ext cx="653612"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4" name="Google Shape;314;p7"/>
          <p:cNvGrpSpPr/>
          <p:nvPr/>
        </p:nvGrpSpPr>
        <p:grpSpPr>
          <a:xfrm>
            <a:off x="4693628" y="4874073"/>
            <a:ext cx="122629" cy="122629"/>
            <a:chOff x="0" y="0"/>
            <a:chExt cx="812800" cy="812800"/>
          </a:xfrm>
        </p:grpSpPr>
        <p:sp>
          <p:nvSpPr>
            <p:cNvPr id="315" name="Google Shape;31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7" name="Google Shape;317;p7"/>
          <p:cNvGrpSpPr/>
          <p:nvPr/>
        </p:nvGrpSpPr>
        <p:grpSpPr>
          <a:xfrm>
            <a:off x="12018605" y="8599623"/>
            <a:ext cx="122629" cy="122629"/>
            <a:chOff x="0" y="0"/>
            <a:chExt cx="812800" cy="812800"/>
          </a:xfrm>
        </p:grpSpPr>
        <p:sp>
          <p:nvSpPr>
            <p:cNvPr id="318" name="Google Shape;318;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20" name="Google Shape;320;p7"/>
          <p:cNvCxnSpPr/>
          <p:nvPr/>
        </p:nvCxnSpPr>
        <p:spPr>
          <a:xfrm>
            <a:off x="6958146" y="9124722"/>
            <a:ext cx="5281282" cy="0"/>
          </a:xfrm>
          <a:prstGeom prst="straightConnector1">
            <a:avLst/>
          </a:prstGeom>
          <a:noFill/>
          <a:ln cap="flat" cmpd="sng" w="9525">
            <a:solidFill>
              <a:srgbClr val="FF6C6C"/>
            </a:solidFill>
            <a:prstDash val="solid"/>
            <a:round/>
            <a:headEnd len="sm" w="sm" type="none"/>
            <a:tailEnd len="sm" w="sm" type="none"/>
          </a:ln>
        </p:spPr>
      </p:cxnSp>
      <p:grpSp>
        <p:nvGrpSpPr>
          <p:cNvPr id="321" name="Google Shape;321;p7"/>
          <p:cNvGrpSpPr/>
          <p:nvPr/>
        </p:nvGrpSpPr>
        <p:grpSpPr>
          <a:xfrm>
            <a:off x="6945994" y="8872623"/>
            <a:ext cx="5288296" cy="237014"/>
            <a:chOff x="0" y="0"/>
            <a:chExt cx="1650069" cy="73954"/>
          </a:xfrm>
        </p:grpSpPr>
        <p:sp>
          <p:nvSpPr>
            <p:cNvPr id="322" name="Google Shape;322;p7"/>
            <p:cNvSpPr/>
            <p:nvPr/>
          </p:nvSpPr>
          <p:spPr>
            <a:xfrm>
              <a:off x="0" y="0"/>
              <a:ext cx="1650069" cy="73954"/>
            </a:xfrm>
            <a:custGeom>
              <a:rect b="b" l="l" r="r" t="t"/>
              <a:pathLst>
                <a:path extrusionOk="0" h="73954" w="1650069">
                  <a:moveTo>
                    <a:pt x="0" y="0"/>
                  </a:moveTo>
                  <a:lnTo>
                    <a:pt x="1650069" y="0"/>
                  </a:lnTo>
                  <a:lnTo>
                    <a:pt x="1650069" y="73954"/>
                  </a:lnTo>
                  <a:lnTo>
                    <a:pt x="0" y="73954"/>
                  </a:lnTo>
                  <a:close/>
                </a:path>
              </a:pathLst>
            </a:custGeom>
            <a:solidFill>
              <a:srgbClr val="FF6C6C"/>
            </a:solidFill>
            <a:ln>
              <a:noFill/>
            </a:ln>
          </p:spPr>
        </p:sp>
        <p:sp>
          <p:nvSpPr>
            <p:cNvPr id="323" name="Google Shape;323;p7"/>
            <p:cNvSpPr txBox="1"/>
            <p:nvPr/>
          </p:nvSpPr>
          <p:spPr>
            <a:xfrm>
              <a:off x="0" y="0"/>
              <a:ext cx="1650069" cy="73954"/>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4" name="Google Shape;324;p7"/>
          <p:cNvGrpSpPr/>
          <p:nvPr/>
        </p:nvGrpSpPr>
        <p:grpSpPr>
          <a:xfrm>
            <a:off x="12023742" y="8921859"/>
            <a:ext cx="122629" cy="122629"/>
            <a:chOff x="0" y="0"/>
            <a:chExt cx="812800" cy="812800"/>
          </a:xfrm>
        </p:grpSpPr>
        <p:sp>
          <p:nvSpPr>
            <p:cNvPr id="325" name="Google Shape;32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7" name="Google Shape;327;p7"/>
          <p:cNvGrpSpPr/>
          <p:nvPr/>
        </p:nvGrpSpPr>
        <p:grpSpPr>
          <a:xfrm>
            <a:off x="6958146" y="9209518"/>
            <a:ext cx="5281282" cy="237014"/>
            <a:chOff x="0" y="0"/>
            <a:chExt cx="1647881" cy="73954"/>
          </a:xfrm>
        </p:grpSpPr>
        <p:sp>
          <p:nvSpPr>
            <p:cNvPr id="328" name="Google Shape;328;p7"/>
            <p:cNvSpPr/>
            <p:nvPr/>
          </p:nvSpPr>
          <p:spPr>
            <a:xfrm>
              <a:off x="0" y="0"/>
              <a:ext cx="1647881" cy="73954"/>
            </a:xfrm>
            <a:custGeom>
              <a:rect b="b" l="l" r="r" t="t"/>
              <a:pathLst>
                <a:path extrusionOk="0" h="73954" w="1647881">
                  <a:moveTo>
                    <a:pt x="0" y="0"/>
                  </a:moveTo>
                  <a:lnTo>
                    <a:pt x="1647881" y="0"/>
                  </a:lnTo>
                  <a:lnTo>
                    <a:pt x="1647881" y="73954"/>
                  </a:lnTo>
                  <a:lnTo>
                    <a:pt x="0" y="73954"/>
                  </a:lnTo>
                  <a:close/>
                </a:path>
              </a:pathLst>
            </a:custGeom>
            <a:solidFill>
              <a:srgbClr val="FF6C6C"/>
            </a:solidFill>
            <a:ln>
              <a:noFill/>
            </a:ln>
          </p:spPr>
        </p:sp>
        <p:sp>
          <p:nvSpPr>
            <p:cNvPr id="329" name="Google Shape;329;p7"/>
            <p:cNvSpPr txBox="1"/>
            <p:nvPr/>
          </p:nvSpPr>
          <p:spPr>
            <a:xfrm>
              <a:off x="0" y="0"/>
              <a:ext cx="1647881" cy="73954"/>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0" name="Google Shape;330;p7"/>
          <p:cNvGrpSpPr/>
          <p:nvPr/>
        </p:nvGrpSpPr>
        <p:grpSpPr>
          <a:xfrm>
            <a:off x="12028880" y="9258753"/>
            <a:ext cx="122629" cy="122629"/>
            <a:chOff x="0" y="0"/>
            <a:chExt cx="812800" cy="812800"/>
          </a:xfrm>
        </p:grpSpPr>
        <p:sp>
          <p:nvSpPr>
            <p:cNvPr id="331" name="Google Shape;33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3" name="Google Shape;333;p7"/>
          <p:cNvGrpSpPr/>
          <p:nvPr/>
        </p:nvGrpSpPr>
        <p:grpSpPr>
          <a:xfrm>
            <a:off x="10904724" y="7534420"/>
            <a:ext cx="122629" cy="122629"/>
            <a:chOff x="0" y="0"/>
            <a:chExt cx="812800" cy="812800"/>
          </a:xfrm>
        </p:grpSpPr>
        <p:sp>
          <p:nvSpPr>
            <p:cNvPr id="334" name="Google Shape;33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6" name="Google Shape;336;p7"/>
          <p:cNvGrpSpPr/>
          <p:nvPr/>
        </p:nvGrpSpPr>
        <p:grpSpPr>
          <a:xfrm>
            <a:off x="4847608" y="5893944"/>
            <a:ext cx="6326458" cy="237014"/>
            <a:chOff x="0" y="0"/>
            <a:chExt cx="1973999" cy="73954"/>
          </a:xfrm>
        </p:grpSpPr>
        <p:sp>
          <p:nvSpPr>
            <p:cNvPr id="337" name="Google Shape;337;p7"/>
            <p:cNvSpPr/>
            <p:nvPr/>
          </p:nvSpPr>
          <p:spPr>
            <a:xfrm>
              <a:off x="0" y="0"/>
              <a:ext cx="1973999" cy="73954"/>
            </a:xfrm>
            <a:custGeom>
              <a:rect b="b" l="l" r="r" t="t"/>
              <a:pathLst>
                <a:path extrusionOk="0" h="73954" w="1973999">
                  <a:moveTo>
                    <a:pt x="0" y="0"/>
                  </a:moveTo>
                  <a:lnTo>
                    <a:pt x="1973999" y="0"/>
                  </a:lnTo>
                  <a:lnTo>
                    <a:pt x="1973999" y="73954"/>
                  </a:lnTo>
                  <a:lnTo>
                    <a:pt x="0" y="73954"/>
                  </a:lnTo>
                  <a:close/>
                </a:path>
              </a:pathLst>
            </a:custGeom>
            <a:solidFill>
              <a:srgbClr val="2067EE"/>
            </a:solidFill>
            <a:ln>
              <a:noFill/>
            </a:ln>
          </p:spPr>
        </p:sp>
        <p:sp>
          <p:nvSpPr>
            <p:cNvPr id="338" name="Google Shape;338;p7"/>
            <p:cNvSpPr txBox="1"/>
            <p:nvPr/>
          </p:nvSpPr>
          <p:spPr>
            <a:xfrm>
              <a:off x="0" y="0"/>
              <a:ext cx="1973999" cy="73954"/>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39" name="Google Shape;339;p7"/>
          <p:cNvCxnSpPr/>
          <p:nvPr/>
        </p:nvCxnSpPr>
        <p:spPr>
          <a:xfrm>
            <a:off x="4853012" y="6147917"/>
            <a:ext cx="6322656" cy="0"/>
          </a:xfrm>
          <a:prstGeom prst="straightConnector1">
            <a:avLst/>
          </a:prstGeom>
          <a:noFill/>
          <a:ln cap="flat" cmpd="sng" w="9525">
            <a:solidFill>
              <a:srgbClr val="2067EE"/>
            </a:solidFill>
            <a:prstDash val="solid"/>
            <a:round/>
            <a:headEnd len="sm" w="sm" type="none"/>
            <a:tailEnd len="sm" w="sm" type="none"/>
          </a:ln>
        </p:spPr>
      </p:cxnSp>
      <p:sp>
        <p:nvSpPr>
          <p:cNvPr id="340" name="Google Shape;340;p7"/>
          <p:cNvSpPr txBox="1"/>
          <p:nvPr/>
        </p:nvSpPr>
        <p:spPr>
          <a:xfrm>
            <a:off x="7273681" y="5936088"/>
            <a:ext cx="742685"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FFFFFF"/>
                </a:solidFill>
                <a:latin typeface="Bricolage Grotesque"/>
                <a:ea typeface="Bricolage Grotesque"/>
                <a:cs typeface="Bricolage Grotesque"/>
                <a:sym typeface="Bricolage Grotesque"/>
              </a:rPr>
              <a:t>Done</a:t>
            </a:r>
            <a:endParaRPr/>
          </a:p>
        </p:txBody>
      </p:sp>
      <p:grpSp>
        <p:nvGrpSpPr>
          <p:cNvPr id="341" name="Google Shape;341;p7"/>
          <p:cNvGrpSpPr/>
          <p:nvPr/>
        </p:nvGrpSpPr>
        <p:grpSpPr>
          <a:xfrm>
            <a:off x="10904724" y="5961114"/>
            <a:ext cx="122629" cy="122629"/>
            <a:chOff x="0" y="0"/>
            <a:chExt cx="812800" cy="812800"/>
          </a:xfrm>
        </p:grpSpPr>
        <p:sp>
          <p:nvSpPr>
            <p:cNvPr id="342" name="Google Shape;342;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6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7"/>
          <p:cNvGrpSpPr/>
          <p:nvPr/>
        </p:nvGrpSpPr>
        <p:grpSpPr>
          <a:xfrm rot="10800000">
            <a:off x="13043336" y="-1806579"/>
            <a:ext cx="14266484" cy="14266484"/>
            <a:chOff x="0" y="0"/>
            <a:chExt cx="812800" cy="812800"/>
          </a:xfrm>
        </p:grpSpPr>
        <p:sp>
          <p:nvSpPr>
            <p:cNvPr id="345" name="Google Shape;34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000000">
                  <a:alpha val="3176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7" name="Google Shape;347;p7"/>
          <p:cNvGrpSpPr/>
          <p:nvPr/>
        </p:nvGrpSpPr>
        <p:grpSpPr>
          <a:xfrm rot="10800000">
            <a:off x="13290986" y="7484353"/>
            <a:ext cx="373607" cy="373607"/>
            <a:chOff x="0" y="0"/>
            <a:chExt cx="812800" cy="812800"/>
          </a:xfrm>
        </p:grpSpPr>
        <p:sp>
          <p:nvSpPr>
            <p:cNvPr id="348" name="Google Shape;348;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alpha val="66666"/>
              </a:srgbClr>
            </a:solidFill>
            <a:ln cap="sq" cmpd="sng" w="38100">
              <a:solidFill>
                <a:srgbClr val="00569E">
                  <a:alpha val="66666"/>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txBox="1"/>
            <p:nvPr/>
          </p:nvSpPr>
          <p:spPr>
            <a:xfrm>
              <a:off x="76200" y="28575"/>
              <a:ext cx="660400" cy="708025"/>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0" name="Google Shape;350;p7"/>
          <p:cNvGrpSpPr/>
          <p:nvPr/>
        </p:nvGrpSpPr>
        <p:grpSpPr>
          <a:xfrm rot="10800000">
            <a:off x="12936712" y="5959895"/>
            <a:ext cx="373607" cy="373607"/>
            <a:chOff x="0" y="0"/>
            <a:chExt cx="812800" cy="812800"/>
          </a:xfrm>
        </p:grpSpPr>
        <p:sp>
          <p:nvSpPr>
            <p:cNvPr id="351" name="Google Shape;35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alpha val="66666"/>
              </a:srgbClr>
            </a:solidFill>
            <a:ln cap="sq" cmpd="sng" w="38100">
              <a:solidFill>
                <a:srgbClr val="00569E">
                  <a:alpha val="66666"/>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txBox="1"/>
            <p:nvPr/>
          </p:nvSpPr>
          <p:spPr>
            <a:xfrm>
              <a:off x="76200" y="28575"/>
              <a:ext cx="660400" cy="708025"/>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7"/>
          <p:cNvGrpSpPr/>
          <p:nvPr/>
        </p:nvGrpSpPr>
        <p:grpSpPr>
          <a:xfrm rot="10800000">
            <a:off x="13290986" y="2766730"/>
            <a:ext cx="373607" cy="373607"/>
            <a:chOff x="0" y="0"/>
            <a:chExt cx="812800" cy="812800"/>
          </a:xfrm>
        </p:grpSpPr>
        <p:sp>
          <p:nvSpPr>
            <p:cNvPr id="354" name="Google Shape;35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alpha val="66666"/>
              </a:srgbClr>
            </a:solidFill>
            <a:ln cap="sq" cmpd="sng" w="38100">
              <a:solidFill>
                <a:srgbClr val="00569E">
                  <a:alpha val="66666"/>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txBox="1"/>
            <p:nvPr/>
          </p:nvSpPr>
          <p:spPr>
            <a:xfrm>
              <a:off x="76200" y="28575"/>
              <a:ext cx="660400" cy="708025"/>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7"/>
          <p:cNvGrpSpPr/>
          <p:nvPr/>
        </p:nvGrpSpPr>
        <p:grpSpPr>
          <a:xfrm rot="10800000">
            <a:off x="12907854" y="4379904"/>
            <a:ext cx="373607" cy="373607"/>
            <a:chOff x="0" y="0"/>
            <a:chExt cx="812800" cy="812800"/>
          </a:xfrm>
        </p:grpSpPr>
        <p:sp>
          <p:nvSpPr>
            <p:cNvPr id="357" name="Google Shape;35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alpha val="66666"/>
              </a:srgbClr>
            </a:solidFill>
            <a:ln cap="sq" cmpd="sng" w="38100">
              <a:solidFill>
                <a:srgbClr val="00569E">
                  <a:alpha val="66666"/>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txBox="1"/>
            <p:nvPr/>
          </p:nvSpPr>
          <p:spPr>
            <a:xfrm>
              <a:off x="76200" y="28575"/>
              <a:ext cx="660400" cy="708025"/>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9" name="Google Shape;359;p7"/>
          <p:cNvGrpSpPr/>
          <p:nvPr/>
        </p:nvGrpSpPr>
        <p:grpSpPr>
          <a:xfrm>
            <a:off x="13807751" y="0"/>
            <a:ext cx="8566750" cy="10624691"/>
            <a:chOff x="0" y="0"/>
            <a:chExt cx="1578089" cy="1957184"/>
          </a:xfrm>
        </p:grpSpPr>
        <p:sp>
          <p:nvSpPr>
            <p:cNvPr id="360" name="Google Shape;360;p7"/>
            <p:cNvSpPr/>
            <p:nvPr/>
          </p:nvSpPr>
          <p:spPr>
            <a:xfrm>
              <a:off x="0" y="0"/>
              <a:ext cx="1578089" cy="1957184"/>
            </a:xfrm>
            <a:custGeom>
              <a:rect b="b" l="l" r="r" t="t"/>
              <a:pathLst>
                <a:path extrusionOk="0" h="1957184" w="1578089">
                  <a:moveTo>
                    <a:pt x="789044" y="0"/>
                  </a:moveTo>
                  <a:cubicBezTo>
                    <a:pt x="353267" y="0"/>
                    <a:pt x="0" y="438131"/>
                    <a:pt x="0" y="978592"/>
                  </a:cubicBezTo>
                  <a:cubicBezTo>
                    <a:pt x="0" y="1519053"/>
                    <a:pt x="353267" y="1957184"/>
                    <a:pt x="789044" y="1957184"/>
                  </a:cubicBezTo>
                  <a:cubicBezTo>
                    <a:pt x="1224822" y="1957184"/>
                    <a:pt x="1578089" y="1519053"/>
                    <a:pt x="1578089" y="978592"/>
                  </a:cubicBezTo>
                  <a:cubicBezTo>
                    <a:pt x="1578089" y="438131"/>
                    <a:pt x="1224822" y="0"/>
                    <a:pt x="789044"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txBox="1"/>
            <p:nvPr/>
          </p:nvSpPr>
          <p:spPr>
            <a:xfrm>
              <a:off x="147946" y="135861"/>
              <a:ext cx="1282197" cy="1637837"/>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2" name="Google Shape;362;p7"/>
          <p:cNvSpPr txBox="1"/>
          <p:nvPr/>
        </p:nvSpPr>
        <p:spPr>
          <a:xfrm>
            <a:off x="1222075" y="8290835"/>
            <a:ext cx="1904787"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FFFFFF"/>
                </a:solidFill>
                <a:latin typeface="Bricolage Grotesque"/>
                <a:ea typeface="Bricolage Grotesque"/>
                <a:cs typeface="Bricolage Grotesque"/>
                <a:sym typeface="Bricolage Grotesque"/>
              </a:rPr>
              <a:t>Kiểm thử</a:t>
            </a:r>
            <a:endParaRPr/>
          </a:p>
        </p:txBody>
      </p:sp>
      <p:sp>
        <p:nvSpPr>
          <p:cNvPr id="363" name="Google Shape;363;p7"/>
          <p:cNvSpPr txBox="1"/>
          <p:nvPr/>
        </p:nvSpPr>
        <p:spPr>
          <a:xfrm>
            <a:off x="1091552" y="7573941"/>
            <a:ext cx="2461748"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0" i="0" lang="en-US" sz="1187" u="none" cap="none" strike="noStrike">
                <a:solidFill>
                  <a:srgbClr val="231F20"/>
                </a:solidFill>
                <a:latin typeface="Bricolage Grotesque"/>
                <a:ea typeface="Bricolage Grotesque"/>
                <a:cs typeface="Bricolage Grotesque"/>
                <a:sym typeface="Bricolage Grotesque"/>
              </a:rPr>
              <a:t>Thiết kế UX/UI</a:t>
            </a:r>
            <a:endParaRPr/>
          </a:p>
        </p:txBody>
      </p:sp>
      <p:sp>
        <p:nvSpPr>
          <p:cNvPr id="364" name="Google Shape;364;p7"/>
          <p:cNvSpPr txBox="1"/>
          <p:nvPr/>
        </p:nvSpPr>
        <p:spPr>
          <a:xfrm>
            <a:off x="1091552" y="8645889"/>
            <a:ext cx="2100050"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0" i="0" lang="en-US" sz="1187" u="none" cap="none" strike="noStrike">
                <a:solidFill>
                  <a:srgbClr val="231F20"/>
                </a:solidFill>
                <a:latin typeface="Bricolage Grotesque"/>
                <a:ea typeface="Bricolage Grotesque"/>
                <a:cs typeface="Bricolage Grotesque"/>
                <a:sym typeface="Bricolage Grotesque"/>
              </a:rPr>
              <a:t>Viết test case</a:t>
            </a:r>
            <a:endParaRPr/>
          </a:p>
        </p:txBody>
      </p:sp>
      <p:sp>
        <p:nvSpPr>
          <p:cNvPr id="365" name="Google Shape;365;p7"/>
          <p:cNvSpPr txBox="1"/>
          <p:nvPr/>
        </p:nvSpPr>
        <p:spPr>
          <a:xfrm>
            <a:off x="1091552" y="8968125"/>
            <a:ext cx="2100050"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0" i="0" lang="en-US" sz="1187" u="none" cap="none" strike="noStrike">
                <a:solidFill>
                  <a:srgbClr val="231F20"/>
                </a:solidFill>
                <a:latin typeface="Bricolage Grotesque"/>
                <a:ea typeface="Bricolage Grotesque"/>
                <a:cs typeface="Bricolage Grotesque"/>
                <a:sym typeface="Bricolage Grotesque"/>
              </a:rPr>
              <a:t>Thiết kế môi trường kiểm thử</a:t>
            </a:r>
            <a:endParaRPr/>
          </a:p>
        </p:txBody>
      </p:sp>
      <p:sp>
        <p:nvSpPr>
          <p:cNvPr id="366" name="Google Shape;366;p7"/>
          <p:cNvSpPr txBox="1"/>
          <p:nvPr/>
        </p:nvSpPr>
        <p:spPr>
          <a:xfrm>
            <a:off x="7268028" y="7514148"/>
            <a:ext cx="742685"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231F20"/>
                </a:solidFill>
                <a:latin typeface="Bricolage Grotesque"/>
                <a:ea typeface="Bricolage Grotesque"/>
                <a:cs typeface="Bricolage Grotesque"/>
                <a:sym typeface="Bricolage Grotesque"/>
              </a:rPr>
              <a:t>Done</a:t>
            </a:r>
            <a:endParaRPr/>
          </a:p>
        </p:txBody>
      </p:sp>
      <p:sp>
        <p:nvSpPr>
          <p:cNvPr id="367" name="Google Shape;367;p7"/>
          <p:cNvSpPr txBox="1"/>
          <p:nvPr/>
        </p:nvSpPr>
        <p:spPr>
          <a:xfrm>
            <a:off x="1091552" y="9279928"/>
            <a:ext cx="2100050"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0" i="0" lang="en-US" sz="1187" u="none" cap="none" strike="noStrike">
                <a:solidFill>
                  <a:srgbClr val="231F20"/>
                </a:solidFill>
                <a:latin typeface="Bricolage Grotesque"/>
                <a:ea typeface="Bricolage Grotesque"/>
                <a:cs typeface="Bricolage Grotesque"/>
                <a:sym typeface="Bricolage Grotesque"/>
              </a:rPr>
              <a:t>Thực hiện kiểm thử</a:t>
            </a:r>
            <a:endParaRPr/>
          </a:p>
        </p:txBody>
      </p:sp>
      <p:sp>
        <p:nvSpPr>
          <p:cNvPr id="368" name="Google Shape;368;p7"/>
          <p:cNvSpPr txBox="1"/>
          <p:nvPr/>
        </p:nvSpPr>
        <p:spPr>
          <a:xfrm>
            <a:off x="10256907" y="2172800"/>
            <a:ext cx="770446" cy="162250"/>
          </a:xfrm>
          <a:prstGeom prst="rect">
            <a:avLst/>
          </a:prstGeom>
          <a:noFill/>
          <a:ln>
            <a:noFill/>
          </a:ln>
        </p:spPr>
        <p:txBody>
          <a:bodyPr anchorCtr="0" anchor="t" bIns="0" lIns="0" spcFirstLastPara="1" rIns="0" wrap="square" tIns="0">
            <a:spAutoFit/>
          </a:bodyPr>
          <a:lstStyle/>
          <a:p>
            <a:pPr indent="0" lvl="0" marL="0" marR="0" rtl="0" algn="ctr">
              <a:lnSpc>
                <a:spcPct val="110951"/>
              </a:lnSpc>
              <a:spcBef>
                <a:spcPts val="0"/>
              </a:spcBef>
              <a:spcAft>
                <a:spcPts val="0"/>
              </a:spcAft>
              <a:buNone/>
            </a:pPr>
            <a:r>
              <a:rPr b="0" i="0" lang="en-US" sz="1187" u="none" cap="none" strike="noStrike">
                <a:solidFill>
                  <a:srgbClr val="FFFFFF"/>
                </a:solidFill>
                <a:latin typeface="Bricolage Grotesque"/>
                <a:ea typeface="Bricolage Grotesque"/>
                <a:cs typeface="Bricolage Grotesque"/>
                <a:sym typeface="Bricolage Grotesque"/>
              </a:rPr>
              <a:t>21/04</a:t>
            </a:r>
            <a:endParaRPr/>
          </a:p>
        </p:txBody>
      </p:sp>
      <p:sp>
        <p:nvSpPr>
          <p:cNvPr id="369" name="Google Shape;369;p7"/>
          <p:cNvSpPr txBox="1"/>
          <p:nvPr/>
        </p:nvSpPr>
        <p:spPr>
          <a:xfrm>
            <a:off x="9204340" y="2172800"/>
            <a:ext cx="770446" cy="162250"/>
          </a:xfrm>
          <a:prstGeom prst="rect">
            <a:avLst/>
          </a:prstGeom>
          <a:noFill/>
          <a:ln>
            <a:noFill/>
          </a:ln>
        </p:spPr>
        <p:txBody>
          <a:bodyPr anchorCtr="0" anchor="t" bIns="0" lIns="0" spcFirstLastPara="1" rIns="0" wrap="square" tIns="0">
            <a:spAutoFit/>
          </a:bodyPr>
          <a:lstStyle/>
          <a:p>
            <a:pPr indent="0" lvl="0" marL="0" marR="0" rtl="0" algn="ctr">
              <a:lnSpc>
                <a:spcPct val="110951"/>
              </a:lnSpc>
              <a:spcBef>
                <a:spcPts val="0"/>
              </a:spcBef>
              <a:spcAft>
                <a:spcPts val="0"/>
              </a:spcAft>
              <a:buNone/>
            </a:pPr>
            <a:r>
              <a:rPr b="0" i="0" lang="en-US" sz="1187" u="none" cap="none" strike="noStrike">
                <a:solidFill>
                  <a:srgbClr val="FFFFFF"/>
                </a:solidFill>
                <a:latin typeface="Bricolage Grotesque"/>
                <a:ea typeface="Bricolage Grotesque"/>
                <a:cs typeface="Bricolage Grotesque"/>
                <a:sym typeface="Bricolage Grotesque"/>
              </a:rPr>
              <a:t>14/4</a:t>
            </a:r>
            <a:endParaRPr/>
          </a:p>
        </p:txBody>
      </p:sp>
      <p:sp>
        <p:nvSpPr>
          <p:cNvPr id="370" name="Google Shape;370;p7"/>
          <p:cNvSpPr txBox="1"/>
          <p:nvPr/>
        </p:nvSpPr>
        <p:spPr>
          <a:xfrm>
            <a:off x="11309473" y="2172800"/>
            <a:ext cx="770446" cy="162250"/>
          </a:xfrm>
          <a:prstGeom prst="rect">
            <a:avLst/>
          </a:prstGeom>
          <a:noFill/>
          <a:ln>
            <a:noFill/>
          </a:ln>
        </p:spPr>
        <p:txBody>
          <a:bodyPr anchorCtr="0" anchor="t" bIns="0" lIns="0" spcFirstLastPara="1" rIns="0" wrap="square" tIns="0">
            <a:spAutoFit/>
          </a:bodyPr>
          <a:lstStyle/>
          <a:p>
            <a:pPr indent="0" lvl="0" marL="0" marR="0" rtl="0" algn="ctr">
              <a:lnSpc>
                <a:spcPct val="110951"/>
              </a:lnSpc>
              <a:spcBef>
                <a:spcPts val="0"/>
              </a:spcBef>
              <a:spcAft>
                <a:spcPts val="0"/>
              </a:spcAft>
              <a:buNone/>
            </a:pPr>
            <a:r>
              <a:rPr b="0" i="0" lang="en-US" sz="1187" u="none" cap="none" strike="noStrike">
                <a:solidFill>
                  <a:srgbClr val="FFFFFF"/>
                </a:solidFill>
                <a:latin typeface="Bricolage Grotesque"/>
                <a:ea typeface="Bricolage Grotesque"/>
                <a:cs typeface="Bricolage Grotesque"/>
                <a:sym typeface="Bricolage Grotesque"/>
              </a:rPr>
              <a:t>27/4</a:t>
            </a:r>
            <a:endParaRPr/>
          </a:p>
        </p:txBody>
      </p:sp>
      <p:sp>
        <p:nvSpPr>
          <p:cNvPr id="371" name="Google Shape;371;p7"/>
          <p:cNvSpPr txBox="1"/>
          <p:nvPr/>
        </p:nvSpPr>
        <p:spPr>
          <a:xfrm>
            <a:off x="9372912" y="8592532"/>
            <a:ext cx="737281"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FFFFFF"/>
                </a:solidFill>
                <a:latin typeface="Bricolage Grotesque"/>
                <a:ea typeface="Bricolage Grotesque"/>
                <a:cs typeface="Bricolage Grotesque"/>
                <a:sym typeface="Bricolage Grotesque"/>
              </a:rPr>
              <a:t>Done</a:t>
            </a:r>
            <a:endParaRPr/>
          </a:p>
        </p:txBody>
      </p:sp>
      <p:sp>
        <p:nvSpPr>
          <p:cNvPr id="372" name="Google Shape;372;p7"/>
          <p:cNvSpPr txBox="1"/>
          <p:nvPr/>
        </p:nvSpPr>
        <p:spPr>
          <a:xfrm>
            <a:off x="9372912" y="8911594"/>
            <a:ext cx="737281"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FFFFFF"/>
                </a:solidFill>
                <a:latin typeface="Bricolage Grotesque"/>
                <a:ea typeface="Bricolage Grotesque"/>
                <a:cs typeface="Bricolage Grotesque"/>
                <a:sym typeface="Bricolage Grotesque"/>
              </a:rPr>
              <a:t>Done</a:t>
            </a:r>
            <a:endParaRPr/>
          </a:p>
        </p:txBody>
      </p:sp>
      <p:sp>
        <p:nvSpPr>
          <p:cNvPr id="373" name="Google Shape;373;p7"/>
          <p:cNvSpPr txBox="1"/>
          <p:nvPr/>
        </p:nvSpPr>
        <p:spPr>
          <a:xfrm>
            <a:off x="9372912" y="9251662"/>
            <a:ext cx="737281" cy="162250"/>
          </a:xfrm>
          <a:prstGeom prst="rect">
            <a:avLst/>
          </a:prstGeom>
          <a:noFill/>
          <a:ln>
            <a:noFill/>
          </a:ln>
        </p:spPr>
        <p:txBody>
          <a:bodyPr anchorCtr="0" anchor="t" bIns="0" lIns="0" spcFirstLastPara="1" rIns="0" wrap="square" tIns="0">
            <a:spAutoFit/>
          </a:bodyPr>
          <a:lstStyle/>
          <a:p>
            <a:pPr indent="0" lvl="0" marL="0" marR="0" rtl="0" algn="l">
              <a:lnSpc>
                <a:spcPct val="110951"/>
              </a:lnSpc>
              <a:spcBef>
                <a:spcPts val="0"/>
              </a:spcBef>
              <a:spcAft>
                <a:spcPts val="0"/>
              </a:spcAft>
              <a:buNone/>
            </a:pPr>
            <a:r>
              <a:rPr b="1" i="0" lang="en-US" sz="1187" u="none" cap="none" strike="noStrike">
                <a:solidFill>
                  <a:srgbClr val="FFFFFF"/>
                </a:solidFill>
                <a:latin typeface="Bricolage Grotesque"/>
                <a:ea typeface="Bricolage Grotesque"/>
                <a:cs typeface="Bricolage Grotesque"/>
                <a:sym typeface="Bricolage Grotesque"/>
              </a:rPr>
              <a:t>Done</a:t>
            </a:r>
            <a:endParaRPr/>
          </a:p>
        </p:txBody>
      </p:sp>
      <p:sp>
        <p:nvSpPr>
          <p:cNvPr id="374" name="Google Shape;374;p7"/>
          <p:cNvSpPr txBox="1"/>
          <p:nvPr/>
        </p:nvSpPr>
        <p:spPr>
          <a:xfrm>
            <a:off x="14357786" y="4810662"/>
            <a:ext cx="10020150" cy="763524"/>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5200" u="none" cap="none" strike="noStrike">
                <a:solidFill>
                  <a:srgbClr val="FFFFFF"/>
                </a:solidFill>
                <a:latin typeface="Calistoga"/>
                <a:ea typeface="Calistoga"/>
                <a:cs typeface="Calistoga"/>
                <a:sym typeface="Calistoga"/>
              </a:rPr>
              <a:t>THỜI GIAN</a:t>
            </a:r>
            <a:endParaRPr/>
          </a:p>
        </p:txBody>
      </p:sp>
      <p:cxnSp>
        <p:nvCxnSpPr>
          <p:cNvPr id="375" name="Google Shape;375;p7"/>
          <p:cNvCxnSpPr/>
          <p:nvPr/>
        </p:nvCxnSpPr>
        <p:spPr>
          <a:xfrm>
            <a:off x="3745505" y="9531297"/>
            <a:ext cx="8488786" cy="0"/>
          </a:xfrm>
          <a:prstGeom prst="straightConnector1">
            <a:avLst/>
          </a:prstGeom>
          <a:noFill/>
          <a:ln cap="flat" cmpd="sng" w="9525">
            <a:solidFill>
              <a:srgbClr val="000000">
                <a:alpha val="53333"/>
              </a:srgbClr>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8"/>
          <p:cNvPicPr preferRelativeResize="0"/>
          <p:nvPr/>
        </p:nvPicPr>
        <p:blipFill rotWithShape="1">
          <a:blip r:embed="rId3">
            <a:alphaModFix/>
          </a:blip>
          <a:srcRect b="0" l="0" r="0" t="0"/>
          <a:stretch/>
        </p:blipFill>
        <p:spPr>
          <a:xfrm>
            <a:off x="1534648" y="1768727"/>
            <a:ext cx="5849357" cy="5405138"/>
          </a:xfrm>
          <a:prstGeom prst="rect">
            <a:avLst/>
          </a:prstGeom>
          <a:noFill/>
          <a:ln>
            <a:noFill/>
          </a:ln>
        </p:spPr>
      </p:pic>
      <p:pic>
        <p:nvPicPr>
          <p:cNvPr id="381" name="Google Shape;381;p8"/>
          <p:cNvPicPr preferRelativeResize="0"/>
          <p:nvPr/>
        </p:nvPicPr>
        <p:blipFill rotWithShape="1">
          <a:blip r:embed="rId4">
            <a:alphaModFix/>
          </a:blip>
          <a:srcRect b="0" l="0" r="0" t="0"/>
          <a:stretch/>
        </p:blipFill>
        <p:spPr>
          <a:xfrm>
            <a:off x="8012058" y="1073846"/>
            <a:ext cx="9903244" cy="6518121"/>
          </a:xfrm>
          <a:prstGeom prst="rect">
            <a:avLst/>
          </a:prstGeom>
          <a:noFill/>
          <a:ln>
            <a:noFill/>
          </a:ln>
        </p:spPr>
      </p:pic>
      <p:sp>
        <p:nvSpPr>
          <p:cNvPr id="382" name="Google Shape;382;p8"/>
          <p:cNvSpPr txBox="1"/>
          <p:nvPr/>
        </p:nvSpPr>
        <p:spPr>
          <a:xfrm>
            <a:off x="3695877" y="1803866"/>
            <a:ext cx="2522458" cy="2971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004AAD"/>
                </a:solidFill>
                <a:latin typeface="Open Sans SemiBold"/>
                <a:ea typeface="Open Sans SemiBold"/>
                <a:cs typeface="Open Sans SemiBold"/>
                <a:sym typeface="Open Sans SemiBold"/>
              </a:rPr>
              <a:t>Biểu đồ chi phí dự kiến</a:t>
            </a:r>
            <a:endParaRPr/>
          </a:p>
        </p:txBody>
      </p:sp>
      <p:grpSp>
        <p:nvGrpSpPr>
          <p:cNvPr id="383" name="Google Shape;383;p8"/>
          <p:cNvGrpSpPr/>
          <p:nvPr/>
        </p:nvGrpSpPr>
        <p:grpSpPr>
          <a:xfrm>
            <a:off x="4667912" y="6780983"/>
            <a:ext cx="8952176" cy="3162144"/>
            <a:chOff x="0" y="-19050"/>
            <a:chExt cx="11936235" cy="4216192"/>
          </a:xfrm>
        </p:grpSpPr>
        <p:cxnSp>
          <p:nvCxnSpPr>
            <p:cNvPr id="384" name="Google Shape;384;p8"/>
            <p:cNvCxnSpPr/>
            <p:nvPr/>
          </p:nvCxnSpPr>
          <p:spPr>
            <a:xfrm rot="10800000">
              <a:off x="1303370" y="0"/>
              <a:ext cx="0" cy="3813405"/>
            </a:xfrm>
            <a:prstGeom prst="straightConnector1">
              <a:avLst/>
            </a:prstGeom>
            <a:noFill/>
            <a:ln cap="flat" cmpd="sng" w="25400">
              <a:solidFill>
                <a:srgbClr val="000000"/>
              </a:solidFill>
              <a:prstDash val="solid"/>
              <a:round/>
              <a:headEnd len="sm" w="sm" type="none"/>
              <a:tailEnd len="med" w="med" type="triangle"/>
            </a:ln>
          </p:spPr>
        </p:cxnSp>
        <p:cxnSp>
          <p:nvCxnSpPr>
            <p:cNvPr id="385" name="Google Shape;385;p8"/>
            <p:cNvCxnSpPr/>
            <p:nvPr/>
          </p:nvCxnSpPr>
          <p:spPr>
            <a:xfrm>
              <a:off x="1303370" y="3800705"/>
              <a:ext cx="7373374" cy="0"/>
            </a:xfrm>
            <a:prstGeom prst="straightConnector1">
              <a:avLst/>
            </a:prstGeom>
            <a:noFill/>
            <a:ln cap="flat" cmpd="sng" w="25400">
              <a:solidFill>
                <a:srgbClr val="000000"/>
              </a:solidFill>
              <a:prstDash val="solid"/>
              <a:round/>
              <a:headEnd len="sm" w="sm" type="none"/>
              <a:tailEnd len="med" w="med" type="triangle"/>
            </a:ln>
          </p:spPr>
        </p:cxnSp>
        <p:cxnSp>
          <p:nvCxnSpPr>
            <p:cNvPr id="386" name="Google Shape;386;p8"/>
            <p:cNvCxnSpPr/>
            <p:nvPr/>
          </p:nvCxnSpPr>
          <p:spPr>
            <a:xfrm>
              <a:off x="1303370" y="2784455"/>
              <a:ext cx="6650549" cy="0"/>
            </a:xfrm>
            <a:prstGeom prst="straightConnector1">
              <a:avLst/>
            </a:prstGeom>
            <a:noFill/>
            <a:ln cap="flat" cmpd="sng" w="25400">
              <a:solidFill>
                <a:srgbClr val="000000"/>
              </a:solidFill>
              <a:prstDash val="solid"/>
              <a:round/>
              <a:headEnd len="sm" w="sm" type="none"/>
              <a:tailEnd len="sm" w="sm" type="none"/>
            </a:ln>
          </p:spPr>
        </p:cxnSp>
        <p:cxnSp>
          <p:nvCxnSpPr>
            <p:cNvPr id="387" name="Google Shape;387;p8"/>
            <p:cNvCxnSpPr/>
            <p:nvPr/>
          </p:nvCxnSpPr>
          <p:spPr>
            <a:xfrm>
              <a:off x="1303370" y="1768205"/>
              <a:ext cx="6650549" cy="0"/>
            </a:xfrm>
            <a:prstGeom prst="straightConnector1">
              <a:avLst/>
            </a:prstGeom>
            <a:noFill/>
            <a:ln cap="flat" cmpd="sng" w="25400">
              <a:solidFill>
                <a:srgbClr val="000000"/>
              </a:solidFill>
              <a:prstDash val="solid"/>
              <a:round/>
              <a:headEnd len="sm" w="sm" type="none"/>
              <a:tailEnd len="sm" w="sm" type="none"/>
            </a:ln>
          </p:spPr>
        </p:cxnSp>
        <p:cxnSp>
          <p:nvCxnSpPr>
            <p:cNvPr id="388" name="Google Shape;388;p8"/>
            <p:cNvCxnSpPr/>
            <p:nvPr/>
          </p:nvCxnSpPr>
          <p:spPr>
            <a:xfrm>
              <a:off x="1303370" y="751955"/>
              <a:ext cx="6650549" cy="0"/>
            </a:xfrm>
            <a:prstGeom prst="straightConnector1">
              <a:avLst/>
            </a:prstGeom>
            <a:noFill/>
            <a:ln cap="flat" cmpd="sng" w="25400">
              <a:solidFill>
                <a:srgbClr val="000000"/>
              </a:solidFill>
              <a:prstDash val="solid"/>
              <a:round/>
              <a:headEnd len="sm" w="sm" type="none"/>
              <a:tailEnd len="sm" w="sm" type="none"/>
            </a:ln>
          </p:spPr>
        </p:cxnSp>
        <p:cxnSp>
          <p:nvCxnSpPr>
            <p:cNvPr id="389" name="Google Shape;389;p8"/>
            <p:cNvCxnSpPr/>
            <p:nvPr/>
          </p:nvCxnSpPr>
          <p:spPr>
            <a:xfrm rot="10800000">
              <a:off x="3027269" y="751955"/>
              <a:ext cx="0" cy="3061450"/>
            </a:xfrm>
            <a:prstGeom prst="straightConnector1">
              <a:avLst/>
            </a:prstGeom>
            <a:noFill/>
            <a:ln cap="flat" cmpd="sng" w="25400">
              <a:solidFill>
                <a:srgbClr val="000000"/>
              </a:solidFill>
              <a:prstDash val="solid"/>
              <a:round/>
              <a:headEnd len="sm" w="sm" type="none"/>
              <a:tailEnd len="sm" w="sm" type="none"/>
            </a:ln>
          </p:spPr>
        </p:cxnSp>
        <p:cxnSp>
          <p:nvCxnSpPr>
            <p:cNvPr id="390" name="Google Shape;390;p8"/>
            <p:cNvCxnSpPr/>
            <p:nvPr/>
          </p:nvCxnSpPr>
          <p:spPr>
            <a:xfrm rot="10800000">
              <a:off x="4754469" y="739255"/>
              <a:ext cx="0" cy="3061450"/>
            </a:xfrm>
            <a:prstGeom prst="straightConnector1">
              <a:avLst/>
            </a:prstGeom>
            <a:noFill/>
            <a:ln cap="flat" cmpd="sng" w="25400">
              <a:solidFill>
                <a:srgbClr val="000000"/>
              </a:solidFill>
              <a:prstDash val="solid"/>
              <a:round/>
              <a:headEnd len="sm" w="sm" type="none"/>
              <a:tailEnd len="sm" w="sm" type="none"/>
            </a:ln>
          </p:spPr>
        </p:cxnSp>
        <p:cxnSp>
          <p:nvCxnSpPr>
            <p:cNvPr id="391" name="Google Shape;391;p8"/>
            <p:cNvCxnSpPr/>
            <p:nvPr/>
          </p:nvCxnSpPr>
          <p:spPr>
            <a:xfrm rot="10800000">
              <a:off x="6481669" y="726555"/>
              <a:ext cx="0" cy="3061450"/>
            </a:xfrm>
            <a:prstGeom prst="straightConnector1">
              <a:avLst/>
            </a:prstGeom>
            <a:noFill/>
            <a:ln cap="flat" cmpd="sng" w="25400">
              <a:solidFill>
                <a:srgbClr val="000000"/>
              </a:solidFill>
              <a:prstDash val="solid"/>
              <a:round/>
              <a:headEnd len="sm" w="sm" type="none"/>
              <a:tailEnd len="sm" w="sm" type="none"/>
            </a:ln>
          </p:spPr>
        </p:cxnSp>
        <p:cxnSp>
          <p:nvCxnSpPr>
            <p:cNvPr id="392" name="Google Shape;392;p8"/>
            <p:cNvCxnSpPr/>
            <p:nvPr/>
          </p:nvCxnSpPr>
          <p:spPr>
            <a:xfrm rot="10800000">
              <a:off x="7953919" y="751955"/>
              <a:ext cx="0" cy="3061450"/>
            </a:xfrm>
            <a:prstGeom prst="straightConnector1">
              <a:avLst/>
            </a:prstGeom>
            <a:noFill/>
            <a:ln cap="flat" cmpd="sng" w="25400">
              <a:solidFill>
                <a:srgbClr val="000000"/>
              </a:solidFill>
              <a:prstDash val="solid"/>
              <a:round/>
              <a:headEnd len="sm" w="sm" type="none"/>
              <a:tailEnd len="sm" w="sm" type="none"/>
            </a:ln>
          </p:spPr>
        </p:cxnSp>
        <p:grpSp>
          <p:nvGrpSpPr>
            <p:cNvPr id="393" name="Google Shape;393;p8"/>
            <p:cNvGrpSpPr/>
            <p:nvPr/>
          </p:nvGrpSpPr>
          <p:grpSpPr>
            <a:xfrm>
              <a:off x="3750295" y="2144673"/>
              <a:ext cx="281147" cy="281147"/>
              <a:chOff x="0" y="0"/>
              <a:chExt cx="812800" cy="812800"/>
            </a:xfrm>
          </p:grpSpPr>
          <p:sp>
            <p:nvSpPr>
              <p:cNvPr id="394" name="Google Shape;394;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6" name="Google Shape;396;p8"/>
            <p:cNvSpPr txBox="1"/>
            <p:nvPr/>
          </p:nvSpPr>
          <p:spPr>
            <a:xfrm>
              <a:off x="1516745" y="-19050"/>
              <a:ext cx="1284288"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Mức độ rủi ro</a:t>
              </a:r>
              <a:endParaRPr/>
            </a:p>
          </p:txBody>
        </p:sp>
        <p:sp>
          <p:nvSpPr>
            <p:cNvPr id="397" name="Google Shape;397;p8"/>
            <p:cNvSpPr txBox="1"/>
            <p:nvPr/>
          </p:nvSpPr>
          <p:spPr>
            <a:xfrm>
              <a:off x="8299579" y="3895308"/>
              <a:ext cx="1683068"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Mức độ giải quyết</a:t>
              </a:r>
              <a:endParaRPr/>
            </a:p>
          </p:txBody>
        </p:sp>
        <p:sp>
          <p:nvSpPr>
            <p:cNvPr id="398" name="Google Shape;398;p8"/>
            <p:cNvSpPr txBox="1"/>
            <p:nvPr/>
          </p:nvSpPr>
          <p:spPr>
            <a:xfrm>
              <a:off x="731254" y="1149712"/>
              <a:ext cx="363220"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Cao</a:t>
              </a:r>
              <a:endParaRPr/>
            </a:p>
          </p:txBody>
        </p:sp>
        <p:sp>
          <p:nvSpPr>
            <p:cNvPr id="399" name="Google Shape;399;p8"/>
            <p:cNvSpPr txBox="1"/>
            <p:nvPr/>
          </p:nvSpPr>
          <p:spPr>
            <a:xfrm>
              <a:off x="0" y="2168012"/>
              <a:ext cx="1032193"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Trung bình</a:t>
              </a:r>
              <a:endParaRPr/>
            </a:p>
          </p:txBody>
        </p:sp>
        <p:sp>
          <p:nvSpPr>
            <p:cNvPr id="400" name="Google Shape;400;p8"/>
            <p:cNvSpPr txBox="1"/>
            <p:nvPr/>
          </p:nvSpPr>
          <p:spPr>
            <a:xfrm>
              <a:off x="611398" y="3186313"/>
              <a:ext cx="473869"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Thấp</a:t>
              </a:r>
              <a:endParaRPr/>
            </a:p>
          </p:txBody>
        </p:sp>
        <p:sp>
          <p:nvSpPr>
            <p:cNvPr id="401" name="Google Shape;401;p8"/>
            <p:cNvSpPr txBox="1"/>
            <p:nvPr/>
          </p:nvSpPr>
          <p:spPr>
            <a:xfrm>
              <a:off x="1809314" y="3939334"/>
              <a:ext cx="639762"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Nhanh</a:t>
              </a:r>
              <a:endParaRPr/>
            </a:p>
          </p:txBody>
        </p:sp>
        <p:sp>
          <p:nvSpPr>
            <p:cNvPr id="402" name="Google Shape;402;p8"/>
            <p:cNvSpPr txBox="1"/>
            <p:nvPr/>
          </p:nvSpPr>
          <p:spPr>
            <a:xfrm>
              <a:off x="3706481" y="3939334"/>
              <a:ext cx="368776"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Vừa</a:t>
              </a:r>
              <a:endParaRPr/>
            </a:p>
          </p:txBody>
        </p:sp>
        <p:sp>
          <p:nvSpPr>
            <p:cNvPr id="403" name="Google Shape;403;p8"/>
            <p:cNvSpPr txBox="1"/>
            <p:nvPr/>
          </p:nvSpPr>
          <p:spPr>
            <a:xfrm>
              <a:off x="5447893" y="3939334"/>
              <a:ext cx="343694"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Lâu</a:t>
              </a:r>
              <a:endParaRPr/>
            </a:p>
          </p:txBody>
        </p:sp>
        <p:sp>
          <p:nvSpPr>
            <p:cNvPr id="404" name="Google Shape;404;p8"/>
            <p:cNvSpPr txBox="1"/>
            <p:nvPr/>
          </p:nvSpPr>
          <p:spPr>
            <a:xfrm>
              <a:off x="6729343" y="3939334"/>
              <a:ext cx="970280"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Không thể</a:t>
              </a:r>
              <a:endParaRPr/>
            </a:p>
          </p:txBody>
        </p:sp>
        <p:grpSp>
          <p:nvGrpSpPr>
            <p:cNvPr id="405" name="Google Shape;405;p8"/>
            <p:cNvGrpSpPr/>
            <p:nvPr/>
          </p:nvGrpSpPr>
          <p:grpSpPr>
            <a:xfrm>
              <a:off x="1837814" y="2135756"/>
              <a:ext cx="281147" cy="281147"/>
              <a:chOff x="0" y="0"/>
              <a:chExt cx="812800" cy="812800"/>
            </a:xfrm>
          </p:grpSpPr>
          <p:sp>
            <p:nvSpPr>
              <p:cNvPr id="406" name="Google Shape;406;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8" name="Google Shape;408;p8"/>
            <p:cNvGrpSpPr/>
            <p:nvPr/>
          </p:nvGrpSpPr>
          <p:grpSpPr>
            <a:xfrm>
              <a:off x="2298269" y="2144673"/>
              <a:ext cx="281147" cy="281147"/>
              <a:chOff x="0" y="0"/>
              <a:chExt cx="812800" cy="812800"/>
            </a:xfrm>
          </p:grpSpPr>
          <p:sp>
            <p:nvSpPr>
              <p:cNvPr id="409" name="Google Shape;409;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B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1" name="Google Shape;411;p8"/>
            <p:cNvGrpSpPr/>
            <p:nvPr/>
          </p:nvGrpSpPr>
          <p:grpSpPr>
            <a:xfrm>
              <a:off x="3750295" y="3205363"/>
              <a:ext cx="281147" cy="281147"/>
              <a:chOff x="0" y="0"/>
              <a:chExt cx="812800" cy="812800"/>
            </a:xfrm>
          </p:grpSpPr>
          <p:sp>
            <p:nvSpPr>
              <p:cNvPr id="412" name="Google Shape;41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4" name="Google Shape;414;p8"/>
            <p:cNvGrpSpPr/>
            <p:nvPr/>
          </p:nvGrpSpPr>
          <p:grpSpPr>
            <a:xfrm>
              <a:off x="5447893" y="1168762"/>
              <a:ext cx="281147" cy="281147"/>
              <a:chOff x="0" y="0"/>
              <a:chExt cx="812800" cy="812800"/>
            </a:xfrm>
          </p:grpSpPr>
          <p:sp>
            <p:nvSpPr>
              <p:cNvPr id="415" name="Google Shape;41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7" name="Google Shape;417;p8"/>
            <p:cNvGrpSpPr/>
            <p:nvPr/>
          </p:nvGrpSpPr>
          <p:grpSpPr>
            <a:xfrm>
              <a:off x="9025394" y="1181462"/>
              <a:ext cx="281147" cy="281147"/>
              <a:chOff x="0" y="0"/>
              <a:chExt cx="812800" cy="812800"/>
            </a:xfrm>
          </p:grpSpPr>
          <p:sp>
            <p:nvSpPr>
              <p:cNvPr id="418" name="Google Shape;418;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0" name="Google Shape;420;p8"/>
            <p:cNvGrpSpPr/>
            <p:nvPr/>
          </p:nvGrpSpPr>
          <p:grpSpPr>
            <a:xfrm>
              <a:off x="9025394" y="2490685"/>
              <a:ext cx="281147" cy="281147"/>
              <a:chOff x="0" y="0"/>
              <a:chExt cx="812800" cy="812800"/>
            </a:xfrm>
          </p:grpSpPr>
          <p:sp>
            <p:nvSpPr>
              <p:cNvPr id="421" name="Google Shape;421;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3" name="Google Shape;423;p8"/>
            <p:cNvGrpSpPr/>
            <p:nvPr/>
          </p:nvGrpSpPr>
          <p:grpSpPr>
            <a:xfrm>
              <a:off x="9025394" y="2057138"/>
              <a:ext cx="281147" cy="281147"/>
              <a:chOff x="0" y="0"/>
              <a:chExt cx="812800" cy="812800"/>
            </a:xfrm>
          </p:grpSpPr>
          <p:sp>
            <p:nvSpPr>
              <p:cNvPr id="424" name="Google Shape;424;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p8"/>
            <p:cNvGrpSpPr/>
            <p:nvPr/>
          </p:nvGrpSpPr>
          <p:grpSpPr>
            <a:xfrm>
              <a:off x="9025394" y="1619300"/>
              <a:ext cx="281147" cy="281147"/>
              <a:chOff x="0" y="0"/>
              <a:chExt cx="812800" cy="812800"/>
            </a:xfrm>
          </p:grpSpPr>
          <p:sp>
            <p:nvSpPr>
              <p:cNvPr id="427" name="Google Shape;427;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B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9" name="Google Shape;429;p8"/>
            <p:cNvGrpSpPr/>
            <p:nvPr/>
          </p:nvGrpSpPr>
          <p:grpSpPr>
            <a:xfrm>
              <a:off x="9025394" y="2975033"/>
              <a:ext cx="281147" cy="281147"/>
              <a:chOff x="0" y="0"/>
              <a:chExt cx="812800" cy="812800"/>
            </a:xfrm>
          </p:grpSpPr>
          <p:sp>
            <p:nvSpPr>
              <p:cNvPr id="430" name="Google Shape;430;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2" name="Google Shape;432;p8"/>
            <p:cNvSpPr txBox="1"/>
            <p:nvPr/>
          </p:nvSpPr>
          <p:spPr>
            <a:xfrm>
              <a:off x="9488619" y="2059283"/>
              <a:ext cx="735647"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Kĩ thuật</a:t>
              </a:r>
              <a:endParaRPr/>
            </a:p>
          </p:txBody>
        </p:sp>
        <p:sp>
          <p:nvSpPr>
            <p:cNvPr id="433" name="Google Shape;433;p8"/>
            <p:cNvSpPr txBox="1"/>
            <p:nvPr/>
          </p:nvSpPr>
          <p:spPr>
            <a:xfrm>
              <a:off x="9488619" y="1600413"/>
              <a:ext cx="1992948"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Tổ chức, lịch làm việc</a:t>
              </a:r>
              <a:endParaRPr/>
            </a:p>
          </p:txBody>
        </p:sp>
        <p:sp>
          <p:nvSpPr>
            <p:cNvPr id="434" name="Google Shape;434;p8"/>
            <p:cNvSpPr txBox="1"/>
            <p:nvPr/>
          </p:nvSpPr>
          <p:spPr>
            <a:xfrm>
              <a:off x="9488619" y="1175112"/>
              <a:ext cx="1921510"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Bất đồng quan điểm</a:t>
              </a:r>
              <a:endParaRPr/>
            </a:p>
          </p:txBody>
        </p:sp>
        <p:sp>
          <p:nvSpPr>
            <p:cNvPr id="435" name="Google Shape;435;p8"/>
            <p:cNvSpPr txBox="1"/>
            <p:nvPr/>
          </p:nvSpPr>
          <p:spPr>
            <a:xfrm>
              <a:off x="9484341" y="2488541"/>
              <a:ext cx="2451894"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Nhân sự - sức khỏe tâm lý</a:t>
              </a:r>
              <a:endParaRPr/>
            </a:p>
          </p:txBody>
        </p:sp>
        <p:sp>
          <p:nvSpPr>
            <p:cNvPr id="436" name="Google Shape;436;p8"/>
            <p:cNvSpPr txBox="1"/>
            <p:nvPr/>
          </p:nvSpPr>
          <p:spPr>
            <a:xfrm>
              <a:off x="9484341" y="2962614"/>
              <a:ext cx="1524318"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Thái độ nhân sự</a:t>
              </a:r>
              <a:endParaRPr/>
            </a:p>
          </p:txBody>
        </p:sp>
      </p:grpSp>
      <p:grpSp>
        <p:nvGrpSpPr>
          <p:cNvPr id="437" name="Google Shape;437;p8"/>
          <p:cNvGrpSpPr/>
          <p:nvPr/>
        </p:nvGrpSpPr>
        <p:grpSpPr>
          <a:xfrm>
            <a:off x="320275" y="520860"/>
            <a:ext cx="11410439" cy="1110930"/>
            <a:chOff x="0" y="0"/>
            <a:chExt cx="15213919" cy="1481240"/>
          </a:xfrm>
        </p:grpSpPr>
        <p:sp>
          <p:nvSpPr>
            <p:cNvPr id="438" name="Google Shape;438;p8"/>
            <p:cNvSpPr txBox="1"/>
            <p:nvPr/>
          </p:nvSpPr>
          <p:spPr>
            <a:xfrm>
              <a:off x="1853719" y="163532"/>
              <a:ext cx="1336020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DỰ ÁN</a:t>
              </a:r>
              <a:endParaRPr/>
            </a:p>
          </p:txBody>
        </p:sp>
        <p:grpSp>
          <p:nvGrpSpPr>
            <p:cNvPr id="439" name="Google Shape;439;p8"/>
            <p:cNvGrpSpPr/>
            <p:nvPr/>
          </p:nvGrpSpPr>
          <p:grpSpPr>
            <a:xfrm>
              <a:off x="0" y="0"/>
              <a:ext cx="1574882" cy="1481240"/>
              <a:chOff x="0" y="0"/>
              <a:chExt cx="879085" cy="826814"/>
            </a:xfrm>
          </p:grpSpPr>
          <p:sp>
            <p:nvSpPr>
              <p:cNvPr id="440" name="Google Shape;440;p8"/>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txBox="1"/>
              <p:nvPr/>
            </p:nvSpPr>
            <p:spPr>
              <a:xfrm>
                <a:off x="82414" y="1314"/>
                <a:ext cx="714256"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2" name="Google Shape;442;p8"/>
            <p:cNvSpPr txBox="1"/>
            <p:nvPr/>
          </p:nvSpPr>
          <p:spPr>
            <a:xfrm>
              <a:off x="334511" y="164740"/>
              <a:ext cx="942213" cy="1063928"/>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02</a:t>
              </a:r>
              <a:endParaRPr/>
            </a:p>
          </p:txBody>
        </p:sp>
      </p:grpSp>
      <p:sp>
        <p:nvSpPr>
          <p:cNvPr id="443" name="Google Shape;443;p8"/>
          <p:cNvSpPr txBox="1"/>
          <p:nvPr/>
        </p:nvSpPr>
        <p:spPr>
          <a:xfrm>
            <a:off x="11626900" y="1631314"/>
            <a:ext cx="3090029" cy="2971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004AAD"/>
                </a:solidFill>
                <a:latin typeface="Open Sans SemiBold"/>
                <a:ea typeface="Open Sans SemiBold"/>
                <a:cs typeface="Open Sans SemiBold"/>
                <a:sym typeface="Open Sans SemiBold"/>
              </a:rPr>
              <a:t>Biểu đồ đánh giá chất lượng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pSp>
        <p:nvGrpSpPr>
          <p:cNvPr id="448" name="Google Shape;448;p9"/>
          <p:cNvGrpSpPr/>
          <p:nvPr/>
        </p:nvGrpSpPr>
        <p:grpSpPr>
          <a:xfrm>
            <a:off x="4667912" y="6780983"/>
            <a:ext cx="8952176" cy="3162144"/>
            <a:chOff x="0" y="-19050"/>
            <a:chExt cx="11936235" cy="4216192"/>
          </a:xfrm>
        </p:grpSpPr>
        <p:cxnSp>
          <p:nvCxnSpPr>
            <p:cNvPr id="449" name="Google Shape;449;p9"/>
            <p:cNvCxnSpPr/>
            <p:nvPr/>
          </p:nvCxnSpPr>
          <p:spPr>
            <a:xfrm rot="10800000">
              <a:off x="1303370" y="0"/>
              <a:ext cx="0" cy="3813405"/>
            </a:xfrm>
            <a:prstGeom prst="straightConnector1">
              <a:avLst/>
            </a:prstGeom>
            <a:noFill/>
            <a:ln cap="flat" cmpd="sng" w="25400">
              <a:solidFill>
                <a:srgbClr val="000000"/>
              </a:solidFill>
              <a:prstDash val="solid"/>
              <a:round/>
              <a:headEnd len="sm" w="sm" type="none"/>
              <a:tailEnd len="med" w="med" type="triangle"/>
            </a:ln>
          </p:spPr>
        </p:cxnSp>
        <p:cxnSp>
          <p:nvCxnSpPr>
            <p:cNvPr id="450" name="Google Shape;450;p9"/>
            <p:cNvCxnSpPr/>
            <p:nvPr/>
          </p:nvCxnSpPr>
          <p:spPr>
            <a:xfrm>
              <a:off x="1303370" y="3800705"/>
              <a:ext cx="7373374" cy="0"/>
            </a:xfrm>
            <a:prstGeom prst="straightConnector1">
              <a:avLst/>
            </a:prstGeom>
            <a:noFill/>
            <a:ln cap="flat" cmpd="sng" w="25400">
              <a:solidFill>
                <a:srgbClr val="000000"/>
              </a:solidFill>
              <a:prstDash val="solid"/>
              <a:round/>
              <a:headEnd len="sm" w="sm" type="none"/>
              <a:tailEnd len="med" w="med" type="triangle"/>
            </a:ln>
          </p:spPr>
        </p:cxnSp>
        <p:cxnSp>
          <p:nvCxnSpPr>
            <p:cNvPr id="451" name="Google Shape;451;p9"/>
            <p:cNvCxnSpPr/>
            <p:nvPr/>
          </p:nvCxnSpPr>
          <p:spPr>
            <a:xfrm>
              <a:off x="1303370" y="2784455"/>
              <a:ext cx="6650549" cy="0"/>
            </a:xfrm>
            <a:prstGeom prst="straightConnector1">
              <a:avLst/>
            </a:prstGeom>
            <a:noFill/>
            <a:ln cap="flat" cmpd="sng" w="25400">
              <a:solidFill>
                <a:srgbClr val="000000"/>
              </a:solidFill>
              <a:prstDash val="solid"/>
              <a:round/>
              <a:headEnd len="sm" w="sm" type="none"/>
              <a:tailEnd len="sm" w="sm" type="none"/>
            </a:ln>
          </p:spPr>
        </p:cxnSp>
        <p:cxnSp>
          <p:nvCxnSpPr>
            <p:cNvPr id="452" name="Google Shape;452;p9"/>
            <p:cNvCxnSpPr/>
            <p:nvPr/>
          </p:nvCxnSpPr>
          <p:spPr>
            <a:xfrm>
              <a:off x="1303370" y="1768205"/>
              <a:ext cx="6650549" cy="0"/>
            </a:xfrm>
            <a:prstGeom prst="straightConnector1">
              <a:avLst/>
            </a:prstGeom>
            <a:noFill/>
            <a:ln cap="flat" cmpd="sng" w="25400">
              <a:solidFill>
                <a:srgbClr val="000000"/>
              </a:solidFill>
              <a:prstDash val="solid"/>
              <a:round/>
              <a:headEnd len="sm" w="sm" type="none"/>
              <a:tailEnd len="sm" w="sm" type="none"/>
            </a:ln>
          </p:spPr>
        </p:cxnSp>
        <p:cxnSp>
          <p:nvCxnSpPr>
            <p:cNvPr id="453" name="Google Shape;453;p9"/>
            <p:cNvCxnSpPr/>
            <p:nvPr/>
          </p:nvCxnSpPr>
          <p:spPr>
            <a:xfrm>
              <a:off x="1303370" y="751955"/>
              <a:ext cx="6650549" cy="0"/>
            </a:xfrm>
            <a:prstGeom prst="straightConnector1">
              <a:avLst/>
            </a:prstGeom>
            <a:noFill/>
            <a:ln cap="flat" cmpd="sng" w="25400">
              <a:solidFill>
                <a:srgbClr val="000000"/>
              </a:solidFill>
              <a:prstDash val="solid"/>
              <a:round/>
              <a:headEnd len="sm" w="sm" type="none"/>
              <a:tailEnd len="sm" w="sm" type="none"/>
            </a:ln>
          </p:spPr>
        </p:cxnSp>
        <p:cxnSp>
          <p:nvCxnSpPr>
            <p:cNvPr id="454" name="Google Shape;454;p9"/>
            <p:cNvCxnSpPr/>
            <p:nvPr/>
          </p:nvCxnSpPr>
          <p:spPr>
            <a:xfrm rot="10800000">
              <a:off x="3027269" y="751955"/>
              <a:ext cx="0" cy="3061450"/>
            </a:xfrm>
            <a:prstGeom prst="straightConnector1">
              <a:avLst/>
            </a:prstGeom>
            <a:noFill/>
            <a:ln cap="flat" cmpd="sng" w="25400">
              <a:solidFill>
                <a:srgbClr val="000000"/>
              </a:solidFill>
              <a:prstDash val="solid"/>
              <a:round/>
              <a:headEnd len="sm" w="sm" type="none"/>
              <a:tailEnd len="sm" w="sm" type="none"/>
            </a:ln>
          </p:spPr>
        </p:cxnSp>
        <p:cxnSp>
          <p:nvCxnSpPr>
            <p:cNvPr id="455" name="Google Shape;455;p9"/>
            <p:cNvCxnSpPr/>
            <p:nvPr/>
          </p:nvCxnSpPr>
          <p:spPr>
            <a:xfrm rot="10800000">
              <a:off x="4754469" y="739255"/>
              <a:ext cx="0" cy="3061450"/>
            </a:xfrm>
            <a:prstGeom prst="straightConnector1">
              <a:avLst/>
            </a:prstGeom>
            <a:noFill/>
            <a:ln cap="flat" cmpd="sng" w="25400">
              <a:solidFill>
                <a:srgbClr val="000000"/>
              </a:solidFill>
              <a:prstDash val="solid"/>
              <a:round/>
              <a:headEnd len="sm" w="sm" type="none"/>
              <a:tailEnd len="sm" w="sm" type="none"/>
            </a:ln>
          </p:spPr>
        </p:cxnSp>
        <p:cxnSp>
          <p:nvCxnSpPr>
            <p:cNvPr id="456" name="Google Shape;456;p9"/>
            <p:cNvCxnSpPr/>
            <p:nvPr/>
          </p:nvCxnSpPr>
          <p:spPr>
            <a:xfrm rot="10800000">
              <a:off x="6481669" y="726555"/>
              <a:ext cx="0" cy="3061450"/>
            </a:xfrm>
            <a:prstGeom prst="straightConnector1">
              <a:avLst/>
            </a:prstGeom>
            <a:noFill/>
            <a:ln cap="flat" cmpd="sng" w="25400">
              <a:solidFill>
                <a:srgbClr val="000000"/>
              </a:solidFill>
              <a:prstDash val="solid"/>
              <a:round/>
              <a:headEnd len="sm" w="sm" type="none"/>
              <a:tailEnd len="sm" w="sm" type="none"/>
            </a:ln>
          </p:spPr>
        </p:cxnSp>
        <p:cxnSp>
          <p:nvCxnSpPr>
            <p:cNvPr id="457" name="Google Shape;457;p9"/>
            <p:cNvCxnSpPr/>
            <p:nvPr/>
          </p:nvCxnSpPr>
          <p:spPr>
            <a:xfrm rot="10800000">
              <a:off x="7953919" y="751955"/>
              <a:ext cx="0" cy="3061450"/>
            </a:xfrm>
            <a:prstGeom prst="straightConnector1">
              <a:avLst/>
            </a:prstGeom>
            <a:noFill/>
            <a:ln cap="flat" cmpd="sng" w="25400">
              <a:solidFill>
                <a:srgbClr val="000000"/>
              </a:solidFill>
              <a:prstDash val="solid"/>
              <a:round/>
              <a:headEnd len="sm" w="sm" type="none"/>
              <a:tailEnd len="sm" w="sm" type="none"/>
            </a:ln>
          </p:spPr>
        </p:cxnSp>
        <p:grpSp>
          <p:nvGrpSpPr>
            <p:cNvPr id="458" name="Google Shape;458;p9"/>
            <p:cNvGrpSpPr/>
            <p:nvPr/>
          </p:nvGrpSpPr>
          <p:grpSpPr>
            <a:xfrm>
              <a:off x="3750295" y="2144673"/>
              <a:ext cx="281147" cy="281147"/>
              <a:chOff x="0" y="0"/>
              <a:chExt cx="812800" cy="812800"/>
            </a:xfrm>
          </p:grpSpPr>
          <p:sp>
            <p:nvSpPr>
              <p:cNvPr id="459" name="Google Shape;45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1" name="Google Shape;461;p9"/>
            <p:cNvSpPr txBox="1"/>
            <p:nvPr/>
          </p:nvSpPr>
          <p:spPr>
            <a:xfrm>
              <a:off x="1516745" y="-19050"/>
              <a:ext cx="1284288"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Mức độ rủi ro</a:t>
              </a:r>
              <a:endParaRPr/>
            </a:p>
          </p:txBody>
        </p:sp>
        <p:sp>
          <p:nvSpPr>
            <p:cNvPr id="462" name="Google Shape;462;p9"/>
            <p:cNvSpPr txBox="1"/>
            <p:nvPr/>
          </p:nvSpPr>
          <p:spPr>
            <a:xfrm>
              <a:off x="8299579" y="3895308"/>
              <a:ext cx="1683068"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Mức độ giải quyết</a:t>
              </a:r>
              <a:endParaRPr/>
            </a:p>
          </p:txBody>
        </p:sp>
        <p:sp>
          <p:nvSpPr>
            <p:cNvPr id="463" name="Google Shape;463;p9"/>
            <p:cNvSpPr txBox="1"/>
            <p:nvPr/>
          </p:nvSpPr>
          <p:spPr>
            <a:xfrm>
              <a:off x="731254" y="1149712"/>
              <a:ext cx="363220"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Cao</a:t>
              </a:r>
              <a:endParaRPr/>
            </a:p>
          </p:txBody>
        </p:sp>
        <p:sp>
          <p:nvSpPr>
            <p:cNvPr id="464" name="Google Shape;464;p9"/>
            <p:cNvSpPr txBox="1"/>
            <p:nvPr/>
          </p:nvSpPr>
          <p:spPr>
            <a:xfrm>
              <a:off x="0" y="2168012"/>
              <a:ext cx="1032193"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Trung bình</a:t>
              </a:r>
              <a:endParaRPr/>
            </a:p>
          </p:txBody>
        </p:sp>
        <p:sp>
          <p:nvSpPr>
            <p:cNvPr id="465" name="Google Shape;465;p9"/>
            <p:cNvSpPr txBox="1"/>
            <p:nvPr/>
          </p:nvSpPr>
          <p:spPr>
            <a:xfrm>
              <a:off x="611398" y="3186313"/>
              <a:ext cx="473869"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Thấp</a:t>
              </a:r>
              <a:endParaRPr/>
            </a:p>
          </p:txBody>
        </p:sp>
        <p:sp>
          <p:nvSpPr>
            <p:cNvPr id="466" name="Google Shape;466;p9"/>
            <p:cNvSpPr txBox="1"/>
            <p:nvPr/>
          </p:nvSpPr>
          <p:spPr>
            <a:xfrm>
              <a:off x="1809314" y="3939334"/>
              <a:ext cx="639762"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Nhanh</a:t>
              </a:r>
              <a:endParaRPr/>
            </a:p>
          </p:txBody>
        </p:sp>
        <p:sp>
          <p:nvSpPr>
            <p:cNvPr id="467" name="Google Shape;467;p9"/>
            <p:cNvSpPr txBox="1"/>
            <p:nvPr/>
          </p:nvSpPr>
          <p:spPr>
            <a:xfrm>
              <a:off x="3706481" y="3939334"/>
              <a:ext cx="368776"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Vừa</a:t>
              </a:r>
              <a:endParaRPr/>
            </a:p>
          </p:txBody>
        </p:sp>
        <p:sp>
          <p:nvSpPr>
            <p:cNvPr id="468" name="Google Shape;468;p9"/>
            <p:cNvSpPr txBox="1"/>
            <p:nvPr/>
          </p:nvSpPr>
          <p:spPr>
            <a:xfrm>
              <a:off x="5447893" y="3939334"/>
              <a:ext cx="343694"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Lâu</a:t>
              </a:r>
              <a:endParaRPr/>
            </a:p>
          </p:txBody>
        </p:sp>
        <p:sp>
          <p:nvSpPr>
            <p:cNvPr id="469" name="Google Shape;469;p9"/>
            <p:cNvSpPr txBox="1"/>
            <p:nvPr/>
          </p:nvSpPr>
          <p:spPr>
            <a:xfrm>
              <a:off x="6729343" y="3939334"/>
              <a:ext cx="970280"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Không thể</a:t>
              </a:r>
              <a:endParaRPr/>
            </a:p>
          </p:txBody>
        </p:sp>
        <p:grpSp>
          <p:nvGrpSpPr>
            <p:cNvPr id="470" name="Google Shape;470;p9"/>
            <p:cNvGrpSpPr/>
            <p:nvPr/>
          </p:nvGrpSpPr>
          <p:grpSpPr>
            <a:xfrm>
              <a:off x="1837814" y="2135756"/>
              <a:ext cx="281147" cy="281147"/>
              <a:chOff x="0" y="0"/>
              <a:chExt cx="812800" cy="812800"/>
            </a:xfrm>
          </p:grpSpPr>
          <p:sp>
            <p:nvSpPr>
              <p:cNvPr id="471" name="Google Shape;47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3" name="Google Shape;473;p9"/>
            <p:cNvGrpSpPr/>
            <p:nvPr/>
          </p:nvGrpSpPr>
          <p:grpSpPr>
            <a:xfrm>
              <a:off x="2298269" y="2144673"/>
              <a:ext cx="281147" cy="281147"/>
              <a:chOff x="0" y="0"/>
              <a:chExt cx="812800" cy="812800"/>
            </a:xfrm>
          </p:grpSpPr>
          <p:sp>
            <p:nvSpPr>
              <p:cNvPr id="474" name="Google Shape;47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B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6" name="Google Shape;476;p9"/>
            <p:cNvGrpSpPr/>
            <p:nvPr/>
          </p:nvGrpSpPr>
          <p:grpSpPr>
            <a:xfrm>
              <a:off x="3750295" y="3205363"/>
              <a:ext cx="281147" cy="281147"/>
              <a:chOff x="0" y="0"/>
              <a:chExt cx="812800" cy="812800"/>
            </a:xfrm>
          </p:grpSpPr>
          <p:sp>
            <p:nvSpPr>
              <p:cNvPr id="477" name="Google Shape;47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9" name="Google Shape;479;p9"/>
            <p:cNvGrpSpPr/>
            <p:nvPr/>
          </p:nvGrpSpPr>
          <p:grpSpPr>
            <a:xfrm>
              <a:off x="5447893" y="1168762"/>
              <a:ext cx="281147" cy="281147"/>
              <a:chOff x="0" y="0"/>
              <a:chExt cx="812800" cy="812800"/>
            </a:xfrm>
          </p:grpSpPr>
          <p:sp>
            <p:nvSpPr>
              <p:cNvPr id="480" name="Google Shape;48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2" name="Google Shape;482;p9"/>
            <p:cNvGrpSpPr/>
            <p:nvPr/>
          </p:nvGrpSpPr>
          <p:grpSpPr>
            <a:xfrm>
              <a:off x="9025394" y="1181462"/>
              <a:ext cx="281147" cy="281147"/>
              <a:chOff x="0" y="0"/>
              <a:chExt cx="812800" cy="812800"/>
            </a:xfrm>
          </p:grpSpPr>
          <p:sp>
            <p:nvSpPr>
              <p:cNvPr id="483" name="Google Shape;48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5" name="Google Shape;485;p9"/>
            <p:cNvGrpSpPr/>
            <p:nvPr/>
          </p:nvGrpSpPr>
          <p:grpSpPr>
            <a:xfrm>
              <a:off x="9025394" y="2490685"/>
              <a:ext cx="281147" cy="281147"/>
              <a:chOff x="0" y="0"/>
              <a:chExt cx="812800" cy="812800"/>
            </a:xfrm>
          </p:grpSpPr>
          <p:sp>
            <p:nvSpPr>
              <p:cNvPr id="486" name="Google Shape;48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8" name="Google Shape;488;p9"/>
            <p:cNvGrpSpPr/>
            <p:nvPr/>
          </p:nvGrpSpPr>
          <p:grpSpPr>
            <a:xfrm>
              <a:off x="9025394" y="2057138"/>
              <a:ext cx="281147" cy="281147"/>
              <a:chOff x="0" y="0"/>
              <a:chExt cx="812800" cy="812800"/>
            </a:xfrm>
          </p:grpSpPr>
          <p:sp>
            <p:nvSpPr>
              <p:cNvPr id="489" name="Google Shape;48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1" name="Google Shape;491;p9"/>
            <p:cNvGrpSpPr/>
            <p:nvPr/>
          </p:nvGrpSpPr>
          <p:grpSpPr>
            <a:xfrm>
              <a:off x="9025394" y="1619300"/>
              <a:ext cx="281147" cy="281147"/>
              <a:chOff x="0" y="0"/>
              <a:chExt cx="812800" cy="812800"/>
            </a:xfrm>
          </p:grpSpPr>
          <p:sp>
            <p:nvSpPr>
              <p:cNvPr id="492" name="Google Shape;49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B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4" name="Google Shape;494;p9"/>
            <p:cNvGrpSpPr/>
            <p:nvPr/>
          </p:nvGrpSpPr>
          <p:grpSpPr>
            <a:xfrm>
              <a:off x="9025394" y="2975033"/>
              <a:ext cx="281147" cy="281147"/>
              <a:chOff x="0" y="0"/>
              <a:chExt cx="812800" cy="812800"/>
            </a:xfrm>
          </p:grpSpPr>
          <p:sp>
            <p:nvSpPr>
              <p:cNvPr id="495" name="Google Shape;49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7" name="Google Shape;497;p9"/>
            <p:cNvSpPr txBox="1"/>
            <p:nvPr/>
          </p:nvSpPr>
          <p:spPr>
            <a:xfrm>
              <a:off x="9488619" y="2059283"/>
              <a:ext cx="735647"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Kĩ thuật</a:t>
              </a:r>
              <a:endParaRPr/>
            </a:p>
          </p:txBody>
        </p:sp>
        <p:sp>
          <p:nvSpPr>
            <p:cNvPr id="498" name="Google Shape;498;p9"/>
            <p:cNvSpPr txBox="1"/>
            <p:nvPr/>
          </p:nvSpPr>
          <p:spPr>
            <a:xfrm>
              <a:off x="9488619" y="1600413"/>
              <a:ext cx="1992948"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Tổ chức, lịch làm việc</a:t>
              </a:r>
              <a:endParaRPr/>
            </a:p>
          </p:txBody>
        </p:sp>
        <p:sp>
          <p:nvSpPr>
            <p:cNvPr id="499" name="Google Shape;499;p9"/>
            <p:cNvSpPr txBox="1"/>
            <p:nvPr/>
          </p:nvSpPr>
          <p:spPr>
            <a:xfrm>
              <a:off x="9488619" y="1175112"/>
              <a:ext cx="1921510"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Bất đồng quan điểm</a:t>
              </a:r>
              <a:endParaRPr/>
            </a:p>
          </p:txBody>
        </p:sp>
        <p:sp>
          <p:nvSpPr>
            <p:cNvPr id="500" name="Google Shape;500;p9"/>
            <p:cNvSpPr txBox="1"/>
            <p:nvPr/>
          </p:nvSpPr>
          <p:spPr>
            <a:xfrm>
              <a:off x="9484341" y="2488541"/>
              <a:ext cx="2451894"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Nhân sự - sức khỏe tâm lý</a:t>
              </a:r>
              <a:endParaRPr/>
            </a:p>
          </p:txBody>
        </p:sp>
        <p:sp>
          <p:nvSpPr>
            <p:cNvPr id="501" name="Google Shape;501;p9"/>
            <p:cNvSpPr txBox="1"/>
            <p:nvPr/>
          </p:nvSpPr>
          <p:spPr>
            <a:xfrm>
              <a:off x="9484341" y="2962614"/>
              <a:ext cx="1524318" cy="2578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 u="none" cap="none" strike="noStrike">
                  <a:solidFill>
                    <a:srgbClr val="000000"/>
                  </a:solidFill>
                  <a:latin typeface="Open Sans"/>
                  <a:ea typeface="Open Sans"/>
                  <a:cs typeface="Open Sans"/>
                  <a:sym typeface="Open Sans"/>
                </a:rPr>
                <a:t>Thái độ nhân sự</a:t>
              </a:r>
              <a:endParaRPr/>
            </a:p>
          </p:txBody>
        </p:sp>
      </p:grpSp>
      <p:grpSp>
        <p:nvGrpSpPr>
          <p:cNvPr id="502" name="Google Shape;502;p9"/>
          <p:cNvGrpSpPr/>
          <p:nvPr/>
        </p:nvGrpSpPr>
        <p:grpSpPr>
          <a:xfrm>
            <a:off x="320275" y="520860"/>
            <a:ext cx="11410439" cy="1110930"/>
            <a:chOff x="0" y="0"/>
            <a:chExt cx="15213919" cy="1481240"/>
          </a:xfrm>
        </p:grpSpPr>
        <p:sp>
          <p:nvSpPr>
            <p:cNvPr id="503" name="Google Shape;503;p9"/>
            <p:cNvSpPr txBox="1"/>
            <p:nvPr/>
          </p:nvSpPr>
          <p:spPr>
            <a:xfrm>
              <a:off x="1853719" y="163532"/>
              <a:ext cx="13360200" cy="119227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6100" u="none" cap="none" strike="noStrike">
                  <a:solidFill>
                    <a:srgbClr val="1C56A3"/>
                  </a:solidFill>
                  <a:latin typeface="Calistoga"/>
                  <a:ea typeface="Calistoga"/>
                  <a:cs typeface="Calistoga"/>
                  <a:sym typeface="Calistoga"/>
                </a:rPr>
                <a:t>DỰ ÁN</a:t>
              </a:r>
              <a:endParaRPr/>
            </a:p>
          </p:txBody>
        </p:sp>
        <p:grpSp>
          <p:nvGrpSpPr>
            <p:cNvPr id="504" name="Google Shape;504;p9"/>
            <p:cNvGrpSpPr/>
            <p:nvPr/>
          </p:nvGrpSpPr>
          <p:grpSpPr>
            <a:xfrm>
              <a:off x="0" y="0"/>
              <a:ext cx="1574882" cy="1481240"/>
              <a:chOff x="0" y="0"/>
              <a:chExt cx="879085" cy="826814"/>
            </a:xfrm>
          </p:grpSpPr>
          <p:sp>
            <p:nvSpPr>
              <p:cNvPr id="505" name="Google Shape;505;p9"/>
              <p:cNvSpPr/>
              <p:nvPr/>
            </p:nvSpPr>
            <p:spPr>
              <a:xfrm>
                <a:off x="0" y="0"/>
                <a:ext cx="879085" cy="826814"/>
              </a:xfrm>
              <a:custGeom>
                <a:rect b="b" l="l" r="r" t="t"/>
                <a:pathLst>
                  <a:path extrusionOk="0" h="826814" w="879085">
                    <a:moveTo>
                      <a:pt x="439542" y="0"/>
                    </a:moveTo>
                    <a:cubicBezTo>
                      <a:pt x="196790" y="0"/>
                      <a:pt x="0" y="185089"/>
                      <a:pt x="0" y="413407"/>
                    </a:cubicBezTo>
                    <a:cubicBezTo>
                      <a:pt x="0" y="641726"/>
                      <a:pt x="196790" y="826814"/>
                      <a:pt x="439542" y="826814"/>
                    </a:cubicBezTo>
                    <a:cubicBezTo>
                      <a:pt x="682295" y="826814"/>
                      <a:pt x="879085" y="641726"/>
                      <a:pt x="879085" y="413407"/>
                    </a:cubicBezTo>
                    <a:cubicBezTo>
                      <a:pt x="879085" y="185089"/>
                      <a:pt x="682295" y="0"/>
                      <a:pt x="439542"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9"/>
              <p:cNvSpPr txBox="1"/>
              <p:nvPr/>
            </p:nvSpPr>
            <p:spPr>
              <a:xfrm>
                <a:off x="82414" y="1314"/>
                <a:ext cx="714256"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7" name="Google Shape;507;p9"/>
            <p:cNvSpPr txBox="1"/>
            <p:nvPr/>
          </p:nvSpPr>
          <p:spPr>
            <a:xfrm>
              <a:off x="334511" y="164740"/>
              <a:ext cx="942213" cy="1063928"/>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4866" u="none" cap="none" strike="noStrike">
                  <a:solidFill>
                    <a:srgbClr val="FFFFFF"/>
                  </a:solidFill>
                  <a:latin typeface="Noto Sans"/>
                  <a:ea typeface="Noto Sans"/>
                  <a:cs typeface="Noto Sans"/>
                  <a:sym typeface="Noto Sans"/>
                </a:rPr>
                <a:t>02</a:t>
              </a:r>
              <a:endParaRPr/>
            </a:p>
          </p:txBody>
        </p:sp>
      </p:grpSp>
      <p:pic>
        <p:nvPicPr>
          <p:cNvPr id="508" name="Google Shape;508;p9"/>
          <p:cNvPicPr preferRelativeResize="0"/>
          <p:nvPr/>
        </p:nvPicPr>
        <p:blipFill rotWithShape="1">
          <a:blip r:embed="rId3">
            <a:alphaModFix/>
          </a:blip>
          <a:srcRect b="0" l="0" r="0" t="0"/>
          <a:stretch/>
        </p:blipFill>
        <p:spPr>
          <a:xfrm>
            <a:off x="1189327" y="1749517"/>
            <a:ext cx="5672795" cy="5774579"/>
          </a:xfrm>
          <a:prstGeom prst="rect">
            <a:avLst/>
          </a:prstGeom>
          <a:noFill/>
          <a:ln>
            <a:noFill/>
          </a:ln>
        </p:spPr>
      </p:pic>
      <p:sp>
        <p:nvSpPr>
          <p:cNvPr id="509" name="Google Shape;509;p9"/>
          <p:cNvSpPr txBox="1"/>
          <p:nvPr/>
        </p:nvSpPr>
        <p:spPr>
          <a:xfrm>
            <a:off x="2325376" y="1670040"/>
            <a:ext cx="2479834" cy="2971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004AAD"/>
                </a:solidFill>
                <a:latin typeface="Open Sans SemiBold"/>
                <a:ea typeface="Open Sans SemiBold"/>
                <a:cs typeface="Open Sans SemiBold"/>
                <a:sym typeface="Open Sans SemiBold"/>
              </a:rPr>
              <a:t>Biểu đồ chi phí thực tế</a:t>
            </a:r>
            <a:endParaRPr/>
          </a:p>
        </p:txBody>
      </p:sp>
      <p:pic>
        <p:nvPicPr>
          <p:cNvPr id="510" name="Google Shape;510;p9"/>
          <p:cNvPicPr preferRelativeResize="0"/>
          <p:nvPr/>
        </p:nvPicPr>
        <p:blipFill rotWithShape="1">
          <a:blip r:embed="rId4">
            <a:alphaModFix/>
          </a:blip>
          <a:srcRect b="0" l="0" r="0" t="0"/>
          <a:stretch/>
        </p:blipFill>
        <p:spPr>
          <a:xfrm>
            <a:off x="8012058" y="1073846"/>
            <a:ext cx="9903244" cy="6518121"/>
          </a:xfrm>
          <a:prstGeom prst="rect">
            <a:avLst/>
          </a:prstGeom>
          <a:noFill/>
          <a:ln>
            <a:noFill/>
          </a:ln>
        </p:spPr>
      </p:pic>
      <p:sp>
        <p:nvSpPr>
          <p:cNvPr id="511" name="Google Shape;511;p9"/>
          <p:cNvSpPr txBox="1"/>
          <p:nvPr/>
        </p:nvSpPr>
        <p:spPr>
          <a:xfrm>
            <a:off x="11626900" y="1631314"/>
            <a:ext cx="3090029" cy="2971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00" u="none" cap="none" strike="noStrike">
                <a:solidFill>
                  <a:srgbClr val="004AAD"/>
                </a:solidFill>
                <a:latin typeface="Open Sans SemiBold"/>
                <a:ea typeface="Open Sans SemiBold"/>
                <a:cs typeface="Open Sans SemiBold"/>
                <a:sym typeface="Open Sans SemiBold"/>
              </a:rPr>
              <a:t>Biểu đồ đánh giá chất lượng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